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691" r:id="rId2"/>
  </p:sldMasterIdLst>
  <p:notesMasterIdLst>
    <p:notesMasterId r:id="rId31"/>
  </p:notesMasterIdLst>
  <p:sldIdLst>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6" autoAdjust="0"/>
    <p:restoredTop sz="94660"/>
  </p:normalViewPr>
  <p:slideViewPr>
    <p:cSldViewPr snapToGrid="0">
      <p:cViewPr>
        <p:scale>
          <a:sx n="59" d="100"/>
          <a:sy n="59" d="100"/>
        </p:scale>
        <p:origin x="69"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C334-94C7-43FF-829F-EDD0A20188EF}" type="datetimeFigureOut">
              <a:rPr lang="en-CA" smtClean="0"/>
              <a:t>2020-06-18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1CADD-3CCF-4B0F-A2D6-195002945A36}" type="slidenum">
              <a:rPr lang="en-CA" smtClean="0"/>
              <a:t>‹#›</a:t>
            </a:fld>
            <a:endParaRPr lang="en-CA"/>
          </a:p>
        </p:txBody>
      </p:sp>
    </p:spTree>
    <p:extLst>
      <p:ext uri="{BB962C8B-B14F-4D97-AF65-F5344CB8AC3E}">
        <p14:creationId xmlns:p14="http://schemas.microsoft.com/office/powerpoint/2010/main" val="1301626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a:t>
            </a:fld>
            <a:endParaRPr lang="en-US"/>
          </a:p>
        </p:txBody>
      </p:sp>
    </p:spTree>
    <p:extLst>
      <p:ext uri="{BB962C8B-B14F-4D97-AF65-F5344CB8AC3E}">
        <p14:creationId xmlns:p14="http://schemas.microsoft.com/office/powerpoint/2010/main" val="121567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5</a:t>
            </a:fld>
            <a:endParaRPr lang="en-US"/>
          </a:p>
        </p:txBody>
      </p:sp>
    </p:spTree>
    <p:extLst>
      <p:ext uri="{BB962C8B-B14F-4D97-AF65-F5344CB8AC3E}">
        <p14:creationId xmlns:p14="http://schemas.microsoft.com/office/powerpoint/2010/main" val="113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6</a:t>
            </a:fld>
            <a:endParaRPr lang="en-US"/>
          </a:p>
        </p:txBody>
      </p:sp>
    </p:spTree>
    <p:extLst>
      <p:ext uri="{BB962C8B-B14F-4D97-AF65-F5344CB8AC3E}">
        <p14:creationId xmlns:p14="http://schemas.microsoft.com/office/powerpoint/2010/main" val="230777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11</a:t>
            </a:fld>
            <a:endParaRPr lang="en-US"/>
          </a:p>
        </p:txBody>
      </p:sp>
    </p:spTree>
    <p:extLst>
      <p:ext uri="{BB962C8B-B14F-4D97-AF65-F5344CB8AC3E}">
        <p14:creationId xmlns:p14="http://schemas.microsoft.com/office/powerpoint/2010/main" val="196565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12</a:t>
            </a:fld>
            <a:endParaRPr lang="en-US"/>
          </a:p>
        </p:txBody>
      </p:sp>
    </p:spTree>
    <p:extLst>
      <p:ext uri="{BB962C8B-B14F-4D97-AF65-F5344CB8AC3E}">
        <p14:creationId xmlns:p14="http://schemas.microsoft.com/office/powerpoint/2010/main" val="416605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14</a:t>
            </a:fld>
            <a:endParaRPr lang="en-US"/>
          </a:p>
        </p:txBody>
      </p:sp>
    </p:spTree>
    <p:extLst>
      <p:ext uri="{BB962C8B-B14F-4D97-AF65-F5344CB8AC3E}">
        <p14:creationId xmlns:p14="http://schemas.microsoft.com/office/powerpoint/2010/main" val="106075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20</a:t>
            </a:fld>
            <a:endParaRPr lang="en-US"/>
          </a:p>
        </p:txBody>
      </p:sp>
    </p:spTree>
    <p:extLst>
      <p:ext uri="{BB962C8B-B14F-4D97-AF65-F5344CB8AC3E}">
        <p14:creationId xmlns:p14="http://schemas.microsoft.com/office/powerpoint/2010/main" val="130290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22</a:t>
            </a:fld>
            <a:endParaRPr lang="en-US"/>
          </a:p>
        </p:txBody>
      </p:sp>
    </p:spTree>
    <p:extLst>
      <p:ext uri="{BB962C8B-B14F-4D97-AF65-F5344CB8AC3E}">
        <p14:creationId xmlns:p14="http://schemas.microsoft.com/office/powerpoint/2010/main" val="3102866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26</a:t>
            </a:fld>
            <a:endParaRPr lang="en-US"/>
          </a:p>
        </p:txBody>
      </p:sp>
    </p:spTree>
    <p:extLst>
      <p:ext uri="{BB962C8B-B14F-4D97-AF65-F5344CB8AC3E}">
        <p14:creationId xmlns:p14="http://schemas.microsoft.com/office/powerpoint/2010/main" val="205804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p:cNvSpPr>
            <a:spLocks noGrp="1"/>
          </p:cNvSpPr>
          <p:nvPr>
            <p:ph type="title"/>
          </p:nvPr>
        </p:nvSpPr>
        <p:spPr>
          <a:xfrm>
            <a:off x="2136972" y="4136088"/>
            <a:ext cx="9436890" cy="1362075"/>
          </a:xfrm>
          <a:prstGeom prst="rect">
            <a:avLst/>
          </a:prstGeom>
          <a:ln>
            <a:noFill/>
          </a:ln>
        </p:spPr>
        <p:txBody>
          <a:bodyPr anchor="t"/>
          <a:lstStyle>
            <a:lvl1pPr algn="l">
              <a:defRPr sz="3600" b="1" cap="all">
                <a:solidFill>
                  <a:schemeClr val="bg1"/>
                </a:solidFill>
                <a:latin typeface="+mn-lt"/>
              </a:defRPr>
            </a:lvl1pPr>
          </a:lstStyle>
          <a:p>
            <a:r>
              <a:rPr lang="en-US"/>
              <a:t>Click to edit Master title style</a:t>
            </a:r>
            <a:endParaRPr lang="en-US" dirty="0"/>
          </a:p>
        </p:txBody>
      </p:sp>
      <p:sp>
        <p:nvSpPr>
          <p:cNvPr id="4" name="TextBox 3"/>
          <p:cNvSpPr txBox="1"/>
          <p:nvPr userDrawn="1"/>
        </p:nvSpPr>
        <p:spPr>
          <a:xfrm>
            <a:off x="2226168" y="2321768"/>
            <a:ext cx="1812432" cy="1395767"/>
          </a:xfrm>
          <a:prstGeom prst="rect">
            <a:avLst/>
          </a:prstGeom>
          <a:noFill/>
        </p:spPr>
        <p:txBody>
          <a:bodyPr wrap="square" rtlCol="0">
            <a:spAutoFit/>
          </a:bodyPr>
          <a:lstStyle/>
          <a:p>
            <a:pPr algn="l">
              <a:lnSpc>
                <a:spcPct val="130000"/>
              </a:lnSpc>
            </a:pPr>
            <a:r>
              <a:rPr lang="en-US" sz="2200" dirty="0">
                <a:solidFill>
                  <a:srgbClr val="FFFFFF"/>
                </a:solidFill>
              </a:rPr>
              <a:t>INNOVATION</a:t>
            </a:r>
            <a:r>
              <a:rPr lang="en-US" sz="2200" baseline="0" dirty="0">
                <a:solidFill>
                  <a:srgbClr val="FFFFFF"/>
                </a:solidFill>
              </a:rPr>
              <a:t> </a:t>
            </a:r>
            <a:r>
              <a:rPr lang="en-US" sz="2200" dirty="0">
                <a:solidFill>
                  <a:srgbClr val="FFFFFF"/>
                </a:solidFill>
              </a:rPr>
              <a:t>IN</a:t>
            </a:r>
            <a:r>
              <a:rPr lang="en-US" sz="2200" baseline="0" dirty="0">
                <a:solidFill>
                  <a:srgbClr val="FFFFFF"/>
                </a:solidFill>
              </a:rPr>
              <a:t> </a:t>
            </a:r>
            <a:r>
              <a:rPr lang="en-US" sz="2200" dirty="0">
                <a:solidFill>
                  <a:srgbClr val="FFFFFF"/>
                </a:solidFill>
              </a:rPr>
              <a:t>SPACE</a:t>
            </a:r>
            <a:r>
              <a:rPr lang="en-US" sz="2200" baseline="0" dirty="0">
                <a:solidFill>
                  <a:srgbClr val="FFFFFF"/>
                </a:solidFill>
              </a:rPr>
              <a:t> </a:t>
            </a:r>
          </a:p>
          <a:p>
            <a:pPr algn="l">
              <a:lnSpc>
                <a:spcPct val="130000"/>
              </a:lnSpc>
            </a:pPr>
            <a:r>
              <a:rPr lang="en-US" sz="2200" dirty="0">
                <a:solidFill>
                  <a:srgbClr val="FFFFFF"/>
                </a:solidFill>
              </a:rPr>
              <a:t>AND DEFENCE</a:t>
            </a:r>
          </a:p>
        </p:txBody>
      </p:sp>
    </p:spTree>
    <p:extLst>
      <p:ext uri="{BB962C8B-B14F-4D97-AF65-F5344CB8AC3E}">
        <p14:creationId xmlns:p14="http://schemas.microsoft.com/office/powerpoint/2010/main" val="270787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Rectangle 8"/>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336584" y="487352"/>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75267" y="1395597"/>
            <a:ext cx="10578533" cy="23076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5"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4146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p:cNvSpPr/>
          <p:nvPr userDrawn="1"/>
        </p:nvSpPr>
        <p:spPr>
          <a:xfrm>
            <a:off x="11690350" y="635000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15"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7" name="Title 1"/>
          <p:cNvSpPr>
            <a:spLocks noGrp="1"/>
          </p:cNvSpPr>
          <p:nvPr>
            <p:ph type="title"/>
          </p:nvPr>
        </p:nvSpPr>
        <p:spPr>
          <a:xfrm>
            <a:off x="1124516" y="441970"/>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20" name="Content Placeholder 3"/>
          <p:cNvSpPr>
            <a:spLocks noGrp="1"/>
          </p:cNvSpPr>
          <p:nvPr>
            <p:ph sz="half" idx="13"/>
          </p:nvPr>
        </p:nvSpPr>
        <p:spPr>
          <a:xfrm>
            <a:off x="673826"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13419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368902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p:spPr>
        <p:txBody>
          <a:bodyPr anchor="t"/>
          <a:lstStyle>
            <a:lvl1pPr algn="l">
              <a:defRPr sz="3600" b="1" cap="all"/>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sp>
        <p:nvSpPr>
          <p:cNvPr id="8" name="Rectangle 7"/>
          <p:cNvSpPr/>
          <p:nvPr userDrawn="1"/>
        </p:nvSpPr>
        <p:spPr>
          <a:xfrm>
            <a:off x="0"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11693893"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p:cNvSpPr/>
          <p:nvPr userDrawn="1"/>
        </p:nvSpPr>
        <p:spPr>
          <a:xfrm>
            <a:off x="0"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502072"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71229"/>
            <a:ext cx="1024172" cy="301861"/>
          </a:xfrm>
          <a:prstGeom prst="rect">
            <a:avLst/>
          </a:prstGeom>
        </p:spPr>
      </p:pic>
      <p:sp>
        <p:nvSpPr>
          <p:cNvPr id="15" name="Slide Number Placeholder 5"/>
          <p:cNvSpPr txBox="1">
            <a:spLocks/>
          </p:cNvSpPr>
          <p:nvPr userDrawn="1"/>
        </p:nvSpPr>
        <p:spPr>
          <a:xfrm>
            <a:off x="11698656" y="6430191"/>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26990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a:ln>
            <a:noFill/>
          </a:ln>
        </p:spPr>
        <p:txBody>
          <a:bodyPr anchor="t"/>
          <a:lstStyle>
            <a:lvl1pPr algn="l">
              <a:defRPr sz="3600" b="1" cap="all">
                <a:solidFill>
                  <a:schemeClr val="bg1"/>
                </a:solidFill>
              </a:defRPr>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a:ln>
            <a:noFill/>
          </a:ln>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cxnSp>
        <p:nvCxnSpPr>
          <p:cNvPr id="16" name="Straight Connector 15"/>
          <p:cNvCxnSpPr/>
          <p:nvPr userDrawn="1"/>
        </p:nvCxnSpPr>
        <p:spPr>
          <a:xfrm>
            <a:off x="0" y="6400800"/>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356351"/>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userDrawn="1"/>
        </p:nvSpPr>
        <p:spPr>
          <a:xfrm>
            <a:off x="11693893" y="6356351"/>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userDrawn="1"/>
        </p:nvSpPr>
        <p:spPr>
          <a:xfrm>
            <a:off x="13062" y="0"/>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3" name="Picture 2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51692"/>
            <a:ext cx="1024172" cy="301861"/>
          </a:xfrm>
          <a:prstGeom prst="rect">
            <a:avLst/>
          </a:prstGeom>
        </p:spPr>
      </p:pic>
      <p:sp>
        <p:nvSpPr>
          <p:cNvPr id="25" name="Slide Number Placeholder 5"/>
          <p:cNvSpPr txBox="1">
            <a:spLocks/>
          </p:cNvSpPr>
          <p:nvPr userDrawn="1"/>
        </p:nvSpPr>
        <p:spPr>
          <a:xfrm>
            <a:off x="11698656" y="6430192"/>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6" name="Straight Connector 25"/>
          <p:cNvCxnSpPr/>
          <p:nvPr userDrawn="1"/>
        </p:nvCxnSpPr>
        <p:spPr>
          <a:xfrm>
            <a:off x="0" y="6351955"/>
            <a:ext cx="12195543" cy="3691"/>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08821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mining_16x9.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2192000" cy="4242062"/>
          </a:xfrm>
          <a:prstGeom prst="rect">
            <a:avLst/>
          </a:prstGeom>
        </p:spPr>
      </p:pic>
      <p:sp>
        <p:nvSpPr>
          <p:cNvPr id="35" name="Rectangle 34"/>
          <p:cNvSpPr/>
          <p:nvPr/>
        </p:nvSpPr>
        <p:spPr>
          <a:xfrm>
            <a:off x="0" y="4127722"/>
            <a:ext cx="12192000" cy="2730278"/>
          </a:xfrm>
          <a:prstGeom prst="rect">
            <a:avLst/>
          </a:prstGeom>
          <a:solidFill>
            <a:srgbClr val="0A28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513617" y="4127721"/>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0" y="1"/>
            <a:ext cx="2052784" cy="2052784"/>
          </a:xfrm>
          <a:prstGeom prst="rect">
            <a:avLst/>
          </a:prstGeom>
          <a:solidFill>
            <a:schemeClr val="bg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052784" y="2075283"/>
            <a:ext cx="2052439" cy="2052439"/>
          </a:xfrm>
          <a:prstGeom prst="rect">
            <a:avLst/>
          </a:prstGeom>
          <a:solidFill>
            <a:schemeClr val="bg1">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MDA_Logo_White_RGB_Endorsement.png"/>
          <p:cNvPicPr>
            <a:picLocks noChangeAspect="1"/>
          </p:cNvPicPr>
          <p:nvPr/>
        </p:nvPicPr>
        <p:blipFill rotWithShape="1">
          <a:blip r:embed="rId4" cstate="print">
            <a:extLst>
              <a:ext uri="{28A0092B-C50C-407E-A947-70E740481C1C}">
                <a14:useLocalDpi xmlns:a14="http://schemas.microsoft.com/office/drawing/2010/main" val="0"/>
              </a:ext>
            </a:extLst>
          </a:blip>
          <a:srcRect b="37624"/>
          <a:stretch/>
        </p:blipFill>
        <p:spPr>
          <a:xfrm>
            <a:off x="345092" y="580498"/>
            <a:ext cx="1426948" cy="457470"/>
          </a:xfrm>
          <a:prstGeom prst="rect">
            <a:avLst/>
          </a:prstGeom>
        </p:spPr>
      </p:pic>
      <p:sp>
        <p:nvSpPr>
          <p:cNvPr id="42" name="Rectangle 41"/>
          <p:cNvSpPr/>
          <p:nvPr/>
        </p:nvSpPr>
        <p:spPr>
          <a:xfrm>
            <a:off x="11652833" y="6318833"/>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72157" y="1425897"/>
            <a:ext cx="2052439" cy="2052439"/>
          </a:xfrm>
          <a:prstGeom prst="rect">
            <a:avLst/>
          </a:prstGeom>
          <a:solidFill>
            <a:schemeClr val="bg1">
              <a:lumMod val="75000"/>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txBox="1">
            <a:spLocks/>
          </p:cNvSpPr>
          <p:nvPr userDrawn="1"/>
        </p:nvSpPr>
        <p:spPr>
          <a:xfrm>
            <a:off x="551935" y="6356350"/>
            <a:ext cx="11064052" cy="365125"/>
          </a:xfrm>
          <a:prstGeom prst="rect">
            <a:avLst/>
          </a:prstGeom>
        </p:spPr>
        <p:txBody>
          <a:bodyPr vert="horz" lIns="91440" tIns="45720" rIns="91440" bIns="45720" rtlCol="0" anchor="ctr"/>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RESTRICTION ON USE, PUBLICATION OR DISCLOSURE OF PROPRIETARY INFORMATION AND IMAGES</a:t>
            </a:r>
          </a:p>
          <a:p>
            <a:pPr algn="ctr"/>
            <a:r>
              <a:rPr lang="en-US" sz="600" dirty="0">
                <a:solidFill>
                  <a:schemeClr val="bg1"/>
                </a:solidFill>
              </a:rPr>
              <a:t>This document contains information proprietary to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to its subsidiaries, affiliates or to a third party to whom MDA  may have a legal obligation to protect such information from unauthorized disclosure, transfer, export, use, reproduction or duplication. Any disclosure, transfer, export, use, reproduction or duplication of this document, or of any of the information or images contained </a:t>
            </a:r>
            <a:r>
              <a:rPr lang="en-US" sz="600" baseline="0" dirty="0">
                <a:solidFill>
                  <a:schemeClr val="bg1"/>
                </a:solidFill>
              </a:rPr>
              <a:t> </a:t>
            </a:r>
            <a:r>
              <a:rPr lang="en-US" sz="600" dirty="0">
                <a:solidFill>
                  <a:schemeClr val="bg1"/>
                </a:solidFill>
              </a:rPr>
              <a:t>herein, other than for the specific purpose for which it was disclosed is expressly prohibited, except as  MDA or such appropriate third party may expressly agree to in writing. </a:t>
            </a:r>
            <a:r>
              <a:rPr lang="en-US" sz="600" baseline="0" dirty="0">
                <a:solidFill>
                  <a:schemeClr val="bg1"/>
                </a:solidFill>
              </a:rPr>
              <a:t> C</a:t>
            </a:r>
            <a:r>
              <a:rPr lang="en-US" sz="600" dirty="0">
                <a:solidFill>
                  <a:schemeClr val="bg1"/>
                </a:solidFill>
              </a:rPr>
              <a:t>OPYRIGHT © 2020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subject to General Acknowledgements for the third parties whose images have been used in permissible forms. All rights reserved.</a:t>
            </a:r>
          </a:p>
          <a:p>
            <a:pPr algn="ctr"/>
            <a:r>
              <a:rPr lang="en-US" sz="600" dirty="0">
                <a:solidFill>
                  <a:schemeClr val="bg1"/>
                </a:solidFill>
              </a:rPr>
              <a:t>.</a:t>
            </a:r>
          </a:p>
        </p:txBody>
      </p:sp>
    </p:spTree>
    <p:extLst>
      <p:ext uri="{BB962C8B-B14F-4D97-AF65-F5344CB8AC3E}">
        <p14:creationId xmlns:p14="http://schemas.microsoft.com/office/powerpoint/2010/main" val="2902984298"/>
      </p:ext>
    </p:extLst>
  </p:cSld>
  <p:clrMap bg1="lt1" tx1="dk1" bg2="lt2" tx2="dk2" accent1="accent1" accent2="accent2" accent3="accent3" accent4="accent4" accent5="accent5" accent6="accent6" hlink="hlink" folHlink="folHlink"/>
  <p:sldLayoutIdLst>
    <p:sldLayoutId id="2147483678"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angle 10"/>
          <p:cNvSpPr/>
          <p:nvPr/>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MDA_Logo_White_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6"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27401146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anadarm#/media/File:Canadarm_1_-_STS-72.jp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ce-live2.s3.amazonaws.com/media/media/5aa0ecc1-af41-465f-a0c9-4b1ce9969f93.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commons.wikimedia.org/wiki/File:Pytorch_logo.png" TargetMode="External"/><Relationship Id="rId5" Type="http://schemas.openxmlformats.org/officeDocument/2006/relationships/hyperlink" Target="https://commons.wikimedia.org/wiki/File:Amazon_Web_Services_Logo.svg"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pload.wikimedia.org/wikipedia/commons/thumb/6/61/HTML5_logo_and_wordmark.svg/512px-HTML5_logo_and_wordmark.svg.pn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www.pikpng.com/pngl/m/73-731373_aws-s3-logo-png-transparent-amazon-s3-logo.p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static.djangoproject.com/img/logos/django-logo-positive.png" TargetMode="External"/><Relationship Id="rId5" Type="http://schemas.openxmlformats.org/officeDocument/2006/relationships/image" Target="../media/image24.png"/><Relationship Id="rId10" Type="http://schemas.openxmlformats.org/officeDocument/2006/relationships/hyperlink" Target="https://seeklogo.com/images/J/javascript-logo-E967E87D74-seeklogo.com.png" TargetMode="External"/><Relationship Id="rId4" Type="http://schemas.openxmlformats.org/officeDocument/2006/relationships/image" Target="../media/image23.png"/><Relationship Id="rId9" Type="http://schemas.openxmlformats.org/officeDocument/2006/relationships/hyperlink" Target="https://upload.wikimedia.org/wikipedia/commons/thumb/d/d5/CSS3_logo_and_wordmark.svg/1200px-CSS3_logo_and_wordmark.svg.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hyperlink" Target="https://github.com/201528014227051/RSICD_optimal"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i="1" dirty="0">
                <a:ea typeface="Baskerville" panose="02020502070401020303" pitchFamily="18" charset="0"/>
                <a:cs typeface="Big Caslon Medium" panose="02000603090000020003" pitchFamily="2" charset="-79"/>
              </a:rPr>
              <a:t>Image Captioning of Earth </a:t>
            </a:r>
            <a:r>
              <a:rPr lang="en" sz="3200" i="1" dirty="0">
                <a:latin typeface="+mj-lt"/>
                <a:ea typeface="Baskerville" panose="02020502070401020303" pitchFamily="18" charset="0"/>
                <a:cs typeface="Big Caslon Medium" panose="02000603090000020003" pitchFamily="2" charset="-79"/>
              </a:rPr>
              <a:t>Observation</a:t>
            </a:r>
            <a:r>
              <a:rPr lang="en" sz="3200" i="1" dirty="0">
                <a:ea typeface="Baskerville" panose="02020502070401020303" pitchFamily="18" charset="0"/>
                <a:cs typeface="Big Caslon Medium" panose="02000603090000020003" pitchFamily="2" charset="-79"/>
              </a:rPr>
              <a:t> Imagery</a:t>
            </a:r>
            <a:br>
              <a:rPr lang="en" sz="4000" dirty="0">
                <a:ea typeface="Baskerville" panose="02020502070401020303" pitchFamily="18" charset="0"/>
                <a:cs typeface="Big Caslon Medium" panose="02000603090000020003" pitchFamily="2" charset="-79"/>
              </a:rPr>
            </a:br>
            <a:r>
              <a:rPr lang="en-CA" sz="2400" dirty="0">
                <a:latin typeface="+mj-lt"/>
                <a:ea typeface="Baskerville" panose="02020502070401020303" pitchFamily="18" charset="0"/>
                <a:cs typeface="Big Caslon Medium" panose="02000603090000020003" pitchFamily="2" charset="-79"/>
              </a:rPr>
              <a:t>MDS-MDA Joint Capstone Project</a:t>
            </a:r>
            <a:endParaRPr lang="en-US" sz="2400" dirty="0">
              <a:latin typeface="+mj-lt"/>
            </a:endParaRPr>
          </a:p>
        </p:txBody>
      </p:sp>
      <p:sp>
        <p:nvSpPr>
          <p:cNvPr id="3" name="TextBox 2">
            <a:extLst>
              <a:ext uri="{FF2B5EF4-FFF2-40B4-BE49-F238E27FC236}">
                <a16:creationId xmlns:a16="http://schemas.microsoft.com/office/drawing/2014/main" id="{AAC9736E-FD81-E849-8263-0A1B02CC59B1}"/>
              </a:ext>
            </a:extLst>
          </p:cNvPr>
          <p:cNvSpPr txBox="1"/>
          <p:nvPr/>
        </p:nvSpPr>
        <p:spPr>
          <a:xfrm>
            <a:off x="2136972" y="5141324"/>
            <a:ext cx="4914679" cy="1200329"/>
          </a:xfrm>
          <a:prstGeom prst="rect">
            <a:avLst/>
          </a:prstGeom>
          <a:noFill/>
        </p:spPr>
        <p:txBody>
          <a:bodyPr wrap="none" rtlCol="0">
            <a:spAutoFit/>
          </a:bodyPr>
          <a:lstStyle/>
          <a:p>
            <a:r>
              <a:rPr lang="en-CA" dirty="0">
                <a:solidFill>
                  <a:schemeClr val="bg1"/>
                </a:solidFill>
                <a:latin typeface="Baskerville" panose="02020502070401020303" pitchFamily="18" charset="0"/>
                <a:ea typeface="Baskerville" panose="02020502070401020303" pitchFamily="18" charset="0"/>
              </a:rPr>
              <a:t>Dora Qian, Fanli Zhou, James Huang, Mike Chen</a:t>
            </a:r>
          </a:p>
          <a:p>
            <a:r>
              <a:rPr lang="en-CA" dirty="0">
                <a:solidFill>
                  <a:schemeClr val="bg1"/>
                </a:solidFill>
                <a:latin typeface="Baskerville" panose="02020502070401020303" pitchFamily="18" charset="0"/>
                <a:ea typeface="Baskerville" panose="02020502070401020303" pitchFamily="18" charset="0"/>
              </a:rPr>
              <a:t>MDS Mentor: </a:t>
            </a:r>
            <a:r>
              <a:rPr lang="en-CA" dirty="0" err="1">
                <a:solidFill>
                  <a:schemeClr val="bg1"/>
                </a:solidFill>
                <a:latin typeface="Baskerville" panose="02020502070401020303" pitchFamily="18" charset="0"/>
                <a:ea typeface="Baskerville" panose="02020502070401020303" pitchFamily="18" charset="0"/>
              </a:rPr>
              <a:t>Varada</a:t>
            </a:r>
            <a:r>
              <a:rPr lang="en-CA" dirty="0">
                <a:solidFill>
                  <a:schemeClr val="bg1"/>
                </a:solidFill>
                <a:latin typeface="Baskerville" panose="02020502070401020303" pitchFamily="18" charset="0"/>
                <a:ea typeface="Baskerville" panose="02020502070401020303" pitchFamily="18" charset="0"/>
              </a:rPr>
              <a:t> Kolhatkar</a:t>
            </a:r>
          </a:p>
          <a:p>
            <a:r>
              <a:rPr lang="en-CA" dirty="0">
                <a:solidFill>
                  <a:schemeClr val="bg1"/>
                </a:solidFill>
                <a:latin typeface="Baskerville" panose="02020502070401020303" pitchFamily="18" charset="0"/>
                <a:ea typeface="Baskerville" panose="02020502070401020303" pitchFamily="18" charset="0"/>
              </a:rPr>
              <a:t>MDA Partners: Andrew </a:t>
            </a:r>
            <a:r>
              <a:rPr lang="en-CA" dirty="0" err="1">
                <a:solidFill>
                  <a:schemeClr val="bg1"/>
                </a:solidFill>
                <a:latin typeface="Baskerville" panose="02020502070401020303" pitchFamily="18" charset="0"/>
                <a:ea typeface="Baskerville" panose="02020502070401020303" pitchFamily="18" charset="0"/>
              </a:rPr>
              <a:t>Westwell</a:t>
            </a:r>
            <a:r>
              <a:rPr lang="en-CA" dirty="0">
                <a:solidFill>
                  <a:schemeClr val="bg1"/>
                </a:solidFill>
                <a:latin typeface="Baskerville" panose="02020502070401020303" pitchFamily="18" charset="0"/>
                <a:ea typeface="Baskerville" panose="02020502070401020303" pitchFamily="18" charset="0"/>
              </a:rPr>
              <a:t>-Roper, Shun Chi</a:t>
            </a:r>
          </a:p>
          <a:p>
            <a:endParaRPr lang="en-US" dirty="0">
              <a:solidFill>
                <a:schemeClr val="bg1"/>
              </a:solidFill>
            </a:endParaRPr>
          </a:p>
        </p:txBody>
      </p:sp>
      <p:sp>
        <p:nvSpPr>
          <p:cNvPr id="7" name="Slide Number Placeholder 1">
            <a:extLst>
              <a:ext uri="{FF2B5EF4-FFF2-40B4-BE49-F238E27FC236}">
                <a16:creationId xmlns:a16="http://schemas.microsoft.com/office/drawing/2014/main" id="{F4DBE394-57C3-0146-9A17-AC2724C15DA7}"/>
              </a:ext>
            </a:extLst>
          </p:cNvPr>
          <p:cNvSpPr txBox="1">
            <a:spLocks/>
          </p:cNvSpPr>
          <p:nvPr/>
        </p:nvSpPr>
        <p:spPr>
          <a:xfrm>
            <a:off x="11695113" y="6430191"/>
            <a:ext cx="49688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48F63A3B-78C7-47BE-AE5E-E10140E04643}" type="slidenum">
              <a:rPr lang="en-US" sz="1400" smtClean="0">
                <a:solidFill>
                  <a:prstClr val="white"/>
                </a:solidFill>
                <a:latin typeface="Calibri"/>
              </a:rPr>
              <a:pPr algn="ctr">
                <a:defRPr/>
              </a:pPr>
              <a:t>1</a:t>
            </a:fld>
            <a:endParaRPr lang="en-US" sz="1400" dirty="0">
              <a:solidFill>
                <a:prstClr val="white"/>
              </a:solidFill>
              <a:latin typeface="Calibri"/>
            </a:endParaRPr>
          </a:p>
        </p:txBody>
      </p:sp>
    </p:spTree>
    <p:extLst>
      <p:ext uri="{BB962C8B-B14F-4D97-AF65-F5344CB8AC3E}">
        <p14:creationId xmlns:p14="http://schemas.microsoft.com/office/powerpoint/2010/main" val="200570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855654-B946-A943-B37E-8C5A4D643C1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57530E45-299A-A142-8463-4364048E54DC}"/>
              </a:ext>
            </a:extLst>
          </p:cNvPr>
          <p:cNvSpPr>
            <a:spLocks noGrp="1"/>
          </p:cNvSpPr>
          <p:nvPr>
            <p:ph type="title"/>
          </p:nvPr>
        </p:nvSpPr>
        <p:spPr>
          <a:xfrm>
            <a:off x="1143000" y="189279"/>
            <a:ext cx="10515600" cy="1325563"/>
          </a:xfrm>
        </p:spPr>
        <p:txBody>
          <a:bodyPr>
            <a:normAutofit/>
          </a:bodyPr>
          <a:lstStyle/>
          <a:p>
            <a:r>
              <a:rPr lang="en-CA" dirty="0"/>
              <a:t>Data Science Techniques</a:t>
            </a:r>
            <a:r>
              <a:rPr lang="en-US" dirty="0"/>
              <a:t>: </a:t>
            </a:r>
            <a:r>
              <a:rPr lang="en-US" sz="3600" b="1" dirty="0"/>
              <a:t>Transfer Learning</a:t>
            </a:r>
          </a:p>
        </p:txBody>
      </p:sp>
      <p:sp>
        <p:nvSpPr>
          <p:cNvPr id="9" name="TextBox 8">
            <a:extLst>
              <a:ext uri="{FF2B5EF4-FFF2-40B4-BE49-F238E27FC236}">
                <a16:creationId xmlns:a16="http://schemas.microsoft.com/office/drawing/2014/main" id="{17454534-B07D-584F-AFE2-B871F2C5E837}"/>
              </a:ext>
            </a:extLst>
          </p:cNvPr>
          <p:cNvSpPr txBox="1"/>
          <p:nvPr/>
        </p:nvSpPr>
        <p:spPr>
          <a:xfrm>
            <a:off x="1143000" y="1377967"/>
            <a:ext cx="4747260" cy="3693319"/>
          </a:xfrm>
          <a:prstGeom prst="rect">
            <a:avLst/>
          </a:prstGeom>
          <a:noFill/>
        </p:spPr>
        <p:txBody>
          <a:bodyPr wrap="square" rtlCol="0">
            <a:spAutoFit/>
          </a:bodyPr>
          <a:lstStyle/>
          <a:p>
            <a:pPr marL="342900" indent="-342900">
              <a:buAutoNum type="arabicPeriod"/>
            </a:pPr>
            <a:r>
              <a:rPr lang="en-US" sz="2600" dirty="0"/>
              <a:t>Pre-trained CNN: </a:t>
            </a:r>
          </a:p>
          <a:p>
            <a:pPr marL="800100" lvl="1" indent="-342900">
              <a:buFont typeface="Arial" panose="020B0604020202020204" pitchFamily="34" charset="0"/>
              <a:buChar char="•"/>
            </a:pPr>
            <a:r>
              <a:rPr lang="en-US" sz="2600" dirty="0"/>
              <a:t>InceptionV3</a:t>
            </a:r>
          </a:p>
          <a:p>
            <a:pPr marL="800100" lvl="1" indent="-342900">
              <a:buFont typeface="Arial" panose="020B0604020202020204" pitchFamily="34" charset="0"/>
              <a:buChar char="•"/>
            </a:pPr>
            <a:r>
              <a:rPr lang="en-US" sz="2600" dirty="0"/>
              <a:t>Vgg16</a:t>
            </a:r>
          </a:p>
          <a:p>
            <a:pPr marL="800100" lvl="1" indent="-342900">
              <a:buFont typeface="Arial" panose="020B0604020202020204" pitchFamily="34" charset="0"/>
              <a:buChar char="•"/>
            </a:pPr>
            <a:r>
              <a:rPr lang="en-US" sz="2600" dirty="0"/>
              <a:t>…</a:t>
            </a:r>
          </a:p>
          <a:p>
            <a:pPr marL="342900" indent="-342900">
              <a:buAutoNum type="arabicPeriod"/>
            </a:pPr>
            <a:endParaRPr lang="en-US" sz="2600" dirty="0"/>
          </a:p>
          <a:p>
            <a:pPr marL="342900" indent="-342900">
              <a:buAutoNum type="arabicPeriod"/>
            </a:pPr>
            <a:r>
              <a:rPr lang="en-US" sz="2600" dirty="0"/>
              <a:t>Pre-trained embeddings weights :</a:t>
            </a:r>
          </a:p>
          <a:p>
            <a:pPr marL="800100" lvl="1" indent="-342900">
              <a:buFont typeface="Arial" panose="020B0604020202020204" pitchFamily="34" charset="0"/>
              <a:buChar char="•"/>
            </a:pPr>
            <a:r>
              <a:rPr lang="en-US" sz="2600" dirty="0" err="1"/>
              <a:t>GloVe</a:t>
            </a:r>
            <a:r>
              <a:rPr lang="en-US" sz="2600" dirty="0"/>
              <a:t> (200d)</a:t>
            </a:r>
          </a:p>
          <a:p>
            <a:pPr marL="800100" lvl="1" indent="-342900">
              <a:buFont typeface="Arial" panose="020B0604020202020204" pitchFamily="34" charset="0"/>
              <a:buChar char="•"/>
            </a:pPr>
            <a:r>
              <a:rPr lang="en-US" sz="2600" dirty="0"/>
              <a:t>Wikipedia2Vec (500d)</a:t>
            </a:r>
          </a:p>
        </p:txBody>
      </p:sp>
      <p:sp>
        <p:nvSpPr>
          <p:cNvPr id="10" name="TextBox 9">
            <a:extLst>
              <a:ext uri="{FF2B5EF4-FFF2-40B4-BE49-F238E27FC236}">
                <a16:creationId xmlns:a16="http://schemas.microsoft.com/office/drawing/2014/main" id="{FB07A5EB-261D-B144-BC7D-D616EB38CB8A}"/>
              </a:ext>
            </a:extLst>
          </p:cNvPr>
          <p:cNvSpPr txBox="1"/>
          <p:nvPr/>
        </p:nvSpPr>
        <p:spPr>
          <a:xfrm>
            <a:off x="6522084" y="1382286"/>
            <a:ext cx="4747260" cy="4093428"/>
          </a:xfrm>
          <a:prstGeom prst="rect">
            <a:avLst/>
          </a:prstGeom>
          <a:noFill/>
        </p:spPr>
        <p:txBody>
          <a:bodyPr wrap="square" rtlCol="0">
            <a:spAutoFit/>
          </a:bodyPr>
          <a:lstStyle/>
          <a:p>
            <a:pPr marL="342900" indent="-342900">
              <a:buFont typeface="Arial" panose="020B0604020202020204" pitchFamily="34" charset="0"/>
              <a:buChar char="•"/>
            </a:pPr>
            <a:r>
              <a:rPr lang="en-US" sz="2600" dirty="0"/>
              <a:t>Pros: </a:t>
            </a:r>
          </a:p>
          <a:p>
            <a:pPr marL="800100" lvl="1" indent="-342900">
              <a:buFont typeface="Courier New" panose="02070309020205020404" pitchFamily="49" charset="0"/>
              <a:buChar char="o"/>
            </a:pPr>
            <a:r>
              <a:rPr lang="en-US" sz="2600" dirty="0"/>
              <a:t>Good performance</a:t>
            </a:r>
          </a:p>
          <a:p>
            <a:pPr marL="800100" lvl="1" indent="-342900">
              <a:buFont typeface="Courier New" panose="02070309020205020404" pitchFamily="49" charset="0"/>
              <a:buChar char="o"/>
            </a:pPr>
            <a:r>
              <a:rPr lang="en-US" sz="2600" dirty="0"/>
              <a:t>Simple to incorporate</a:t>
            </a:r>
          </a:p>
          <a:p>
            <a:pPr marL="800100" lvl="1" indent="-342900">
              <a:buFont typeface="Courier New" panose="02070309020205020404" pitchFamily="49" charset="0"/>
              <a:buChar char="o"/>
            </a:pPr>
            <a:r>
              <a:rPr lang="en-US" sz="2600" dirty="0"/>
              <a:t>Reduces training time</a:t>
            </a:r>
          </a:p>
          <a:p>
            <a:pPr marL="800100" lvl="1" indent="-342900">
              <a:buFont typeface="Courier New" panose="02070309020205020404" pitchFamily="49" charset="0"/>
              <a:buChar char="o"/>
            </a:pPr>
            <a:r>
              <a:rPr lang="en-US" sz="2600" dirty="0"/>
              <a:t>…</a:t>
            </a:r>
          </a:p>
          <a:p>
            <a:pPr marL="342900" indent="-342900">
              <a:buAutoNum type="arabicPeriod"/>
            </a:pPr>
            <a:endParaRPr lang="en-US" sz="2600" dirty="0"/>
          </a:p>
          <a:p>
            <a:pPr marL="342900" indent="-342900">
              <a:buFont typeface="Arial" panose="020B0604020202020204" pitchFamily="34" charset="0"/>
              <a:buChar char="•"/>
            </a:pPr>
            <a:r>
              <a:rPr lang="en-US" sz="2600" dirty="0"/>
              <a:t>Cons:</a:t>
            </a:r>
          </a:p>
          <a:p>
            <a:pPr marL="800100" lvl="1" indent="-342900">
              <a:buFont typeface="Courier New" panose="02070309020205020404" pitchFamily="49" charset="0"/>
              <a:buChar char="o"/>
            </a:pPr>
            <a:r>
              <a:rPr lang="en-US" sz="2600" dirty="0"/>
              <a:t>Performance depends on task similarity</a:t>
            </a:r>
          </a:p>
          <a:p>
            <a:pPr marL="800100" lvl="1" indent="-342900">
              <a:buFont typeface="Courier New" panose="02070309020205020404" pitchFamily="49" charset="0"/>
              <a:buChar char="o"/>
            </a:pPr>
            <a:r>
              <a:rPr lang="en-US" sz="2600" dirty="0"/>
              <a:t>…</a:t>
            </a:r>
          </a:p>
        </p:txBody>
      </p:sp>
      <p:sp>
        <p:nvSpPr>
          <p:cNvPr id="2" name="Slide Number Placeholder 1">
            <a:extLst>
              <a:ext uri="{FF2B5EF4-FFF2-40B4-BE49-F238E27FC236}">
                <a16:creationId xmlns:a16="http://schemas.microsoft.com/office/drawing/2014/main" id="{7FFA643F-D736-9A40-86C7-A41DB5C10F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928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FC9C6-AFC1-8C40-B9EF-0514AFC2185A}"/>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4" name="Content Placeholder 3">
            <a:extLst>
              <a:ext uri="{FF2B5EF4-FFF2-40B4-BE49-F238E27FC236}">
                <a16:creationId xmlns:a16="http://schemas.microsoft.com/office/drawing/2014/main" id="{6E8D4644-885D-E047-A58E-C9F4819C407C}"/>
              </a:ext>
            </a:extLst>
          </p:cNvPr>
          <p:cNvSpPr>
            <a:spLocks noGrp="1"/>
          </p:cNvSpPr>
          <p:nvPr>
            <p:ph sz="half" idx="13"/>
          </p:nvPr>
        </p:nvSpPr>
        <p:spPr>
          <a:xfrm>
            <a:off x="1087392" y="1372607"/>
            <a:ext cx="10227537" cy="4351338"/>
          </a:xfrm>
        </p:spPr>
        <p:txBody>
          <a:bodyPr/>
          <a:lstStyle/>
          <a:p>
            <a:r>
              <a:rPr lang="en-US" sz="2600" dirty="0"/>
              <a:t>Total 9 evaluation metrics</a:t>
            </a:r>
          </a:p>
          <a:p>
            <a:r>
              <a:rPr lang="en-US" sz="2600" dirty="0"/>
              <a:t>N-gram based metrics</a:t>
            </a:r>
          </a:p>
          <a:p>
            <a:pPr lvl="1">
              <a:buFont typeface="Arial" panose="020B0604020202020204" pitchFamily="34" charset="0"/>
              <a:buChar char="•"/>
            </a:pPr>
            <a:r>
              <a:rPr lang="en-US" sz="2200" dirty="0"/>
              <a:t>Bleu 1-4</a:t>
            </a:r>
          </a:p>
          <a:p>
            <a:pPr lvl="1">
              <a:buFont typeface="Arial" panose="020B0604020202020204" pitchFamily="34" charset="0"/>
              <a:buChar char="•"/>
            </a:pPr>
            <a:r>
              <a:rPr lang="en-US" sz="2200" dirty="0"/>
              <a:t>Rouge L</a:t>
            </a:r>
          </a:p>
          <a:p>
            <a:pPr lvl="1">
              <a:buFont typeface="Arial" panose="020B0604020202020204" pitchFamily="34" charset="0"/>
              <a:buChar char="•"/>
            </a:pPr>
            <a:r>
              <a:rPr lang="en-US" sz="2200" dirty="0"/>
              <a:t>Meteor</a:t>
            </a:r>
          </a:p>
          <a:p>
            <a:pPr lvl="1">
              <a:buFont typeface="Arial" panose="020B0604020202020204" pitchFamily="34" charset="0"/>
              <a:buChar char="•"/>
            </a:pPr>
            <a:r>
              <a:rPr lang="en-US" sz="2200" dirty="0" err="1"/>
              <a:t>CIDEr</a:t>
            </a:r>
            <a:endParaRPr lang="en-US" sz="2200" dirty="0"/>
          </a:p>
          <a:p>
            <a:pPr lvl="1">
              <a:buFont typeface="Arial" panose="020B0604020202020204" pitchFamily="34" charset="0"/>
              <a:buChar char="•"/>
            </a:pPr>
            <a:r>
              <a:rPr lang="en-US" sz="2200" dirty="0"/>
              <a:t>Commonly used in the community and research papers</a:t>
            </a:r>
          </a:p>
          <a:p>
            <a:r>
              <a:rPr lang="en-US" sz="2600" dirty="0"/>
              <a:t>Problem with N-gram based metrics</a:t>
            </a:r>
          </a:p>
          <a:p>
            <a:pPr marL="457200" lvl="1" indent="0">
              <a:buNone/>
            </a:pPr>
            <a:endParaRPr lang="en-US" sz="2600" dirty="0"/>
          </a:p>
          <a:p>
            <a:pPr marL="0" indent="0">
              <a:buNone/>
            </a:pPr>
            <a:endParaRPr lang="en-US" sz="2600" dirty="0"/>
          </a:p>
        </p:txBody>
      </p:sp>
      <p:sp>
        <p:nvSpPr>
          <p:cNvPr id="5" name="Footer Placeholder 4">
            <a:extLst>
              <a:ext uri="{FF2B5EF4-FFF2-40B4-BE49-F238E27FC236}">
                <a16:creationId xmlns:a16="http://schemas.microsoft.com/office/drawing/2014/main" id="{132D22B5-1708-BF45-994B-6370B8109D37}"/>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2" name="Slide Number Placeholder 1">
            <a:extLst>
              <a:ext uri="{FF2B5EF4-FFF2-40B4-BE49-F238E27FC236}">
                <a16:creationId xmlns:a16="http://schemas.microsoft.com/office/drawing/2014/main" id="{7E4D583D-8D12-9244-8231-17B3A4AFCB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6703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E633CE-A496-3A49-8DE6-EDF4A7FFA28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AF9642E4-C807-8245-9E47-E26D29B2D10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Title 2">
            <a:extLst>
              <a:ext uri="{FF2B5EF4-FFF2-40B4-BE49-F238E27FC236}">
                <a16:creationId xmlns:a16="http://schemas.microsoft.com/office/drawing/2014/main" id="{1559E81B-F275-0145-8E51-D1FA8253BC36}"/>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8" name="Rectangle 7">
            <a:extLst>
              <a:ext uri="{FF2B5EF4-FFF2-40B4-BE49-F238E27FC236}">
                <a16:creationId xmlns:a16="http://schemas.microsoft.com/office/drawing/2014/main" id="{56FDC1A5-270C-1942-B4D0-9E4DA9294095}"/>
              </a:ext>
            </a:extLst>
          </p:cNvPr>
          <p:cNvSpPr/>
          <p:nvPr/>
        </p:nvSpPr>
        <p:spPr>
          <a:xfrm>
            <a:off x="1087392" y="1316874"/>
            <a:ext cx="8268643" cy="1169551"/>
          </a:xfrm>
          <a:prstGeom prst="rect">
            <a:avLst/>
          </a:prstGeom>
        </p:spPr>
        <p:txBody>
          <a:bodyPr wrap="square">
            <a:spAutoFit/>
          </a:bodyPr>
          <a:lstStyle/>
          <a:p>
            <a:r>
              <a:rPr lang="en-US" sz="2600" dirty="0"/>
              <a:t>Semantic-based metrics: </a:t>
            </a:r>
          </a:p>
          <a:p>
            <a:pPr lvl="1">
              <a:buFont typeface="Arial" panose="020B0604020202020204" pitchFamily="34" charset="0"/>
              <a:buChar char="•"/>
            </a:pPr>
            <a:r>
              <a:rPr lang="en-US" sz="2200" dirty="0"/>
              <a:t> Universal Sentence Encoder Similarity</a:t>
            </a:r>
          </a:p>
          <a:p>
            <a:pPr lvl="1">
              <a:buFont typeface="Arial" panose="020B0604020202020204" pitchFamily="34" charset="0"/>
              <a:buChar char="•"/>
            </a:pPr>
            <a:r>
              <a:rPr lang="en-US" sz="2200" dirty="0"/>
              <a:t> SPICE: </a:t>
            </a:r>
            <a:r>
              <a:rPr lang="en-CA" sz="2200" dirty="0"/>
              <a:t>semantic </a:t>
            </a:r>
            <a:r>
              <a:rPr lang="en-US" sz="2200" dirty="0"/>
              <a:t>scene graph</a:t>
            </a:r>
          </a:p>
        </p:txBody>
      </p:sp>
      <p:pic>
        <p:nvPicPr>
          <p:cNvPr id="9" name="Picture 8">
            <a:extLst>
              <a:ext uri="{FF2B5EF4-FFF2-40B4-BE49-F238E27FC236}">
                <a16:creationId xmlns:a16="http://schemas.microsoft.com/office/drawing/2014/main" id="{F3C27187-F2E5-FB4A-A14D-F831F6AC8F51}"/>
              </a:ext>
            </a:extLst>
          </p:cNvPr>
          <p:cNvPicPr>
            <a:picLocks noChangeAspect="1"/>
          </p:cNvPicPr>
          <p:nvPr/>
        </p:nvPicPr>
        <p:blipFill>
          <a:blip r:embed="rId3"/>
          <a:stretch>
            <a:fillRect/>
          </a:stretch>
        </p:blipFill>
        <p:spPr>
          <a:xfrm>
            <a:off x="6537180" y="958938"/>
            <a:ext cx="5637710" cy="4964400"/>
          </a:xfrm>
          <a:prstGeom prst="rect">
            <a:avLst/>
          </a:prstGeom>
        </p:spPr>
      </p:pic>
      <p:sp>
        <p:nvSpPr>
          <p:cNvPr id="10" name="TextBox 9">
            <a:extLst>
              <a:ext uri="{FF2B5EF4-FFF2-40B4-BE49-F238E27FC236}">
                <a16:creationId xmlns:a16="http://schemas.microsoft.com/office/drawing/2014/main" id="{E4B1EB1C-3E50-534F-92B0-962EC95112C5}"/>
              </a:ext>
            </a:extLst>
          </p:cNvPr>
          <p:cNvSpPr txBox="1"/>
          <p:nvPr/>
        </p:nvSpPr>
        <p:spPr>
          <a:xfrm>
            <a:off x="2404313" y="3198962"/>
            <a:ext cx="2703882" cy="255454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N-gram based metrics:</a:t>
            </a:r>
          </a:p>
          <a:p>
            <a:pPr marL="457200" indent="-457200">
              <a:buFont typeface="Arial" panose="020B0604020202020204" pitchFamily="34" charset="0"/>
              <a:buChar char="•"/>
            </a:pPr>
            <a:r>
              <a:rPr lang="en-US" sz="2000" dirty="0"/>
              <a:t>BLEU-1 score = 0.74</a:t>
            </a:r>
          </a:p>
          <a:p>
            <a:pPr marL="457200" indent="-457200">
              <a:buFont typeface="Arial" panose="020B0604020202020204" pitchFamily="34" charset="0"/>
              <a:buChar char="•"/>
            </a:pPr>
            <a:r>
              <a:rPr lang="en-US" sz="2000" dirty="0"/>
              <a:t>BLEU-2 score = 0.46</a:t>
            </a:r>
          </a:p>
          <a:p>
            <a:pPr marL="457200" indent="-457200">
              <a:buFont typeface="Arial" panose="020B0604020202020204" pitchFamily="34" charset="0"/>
              <a:buChar char="•"/>
            </a:pPr>
            <a:r>
              <a:rPr lang="en-US" sz="2000" dirty="0"/>
              <a:t>BLEU-3 score  = 0</a:t>
            </a:r>
          </a:p>
          <a:p>
            <a:pPr marL="457200" indent="-457200">
              <a:buFont typeface="Arial" panose="020B0604020202020204" pitchFamily="34" charset="0"/>
              <a:buChar char="•"/>
            </a:pPr>
            <a:r>
              <a:rPr lang="en-US" sz="2000" dirty="0"/>
              <a:t>BLEU-4 score = 0</a:t>
            </a:r>
          </a:p>
          <a:p>
            <a:endParaRPr lang="en-US" sz="2000" dirty="0"/>
          </a:p>
          <a:p>
            <a:r>
              <a:rPr lang="en-US" sz="2000" dirty="0"/>
              <a:t>Semantic based metric:</a:t>
            </a:r>
          </a:p>
          <a:p>
            <a:pPr marL="457200" indent="-457200">
              <a:buFont typeface="Arial" panose="020B0604020202020204" pitchFamily="34" charset="0"/>
              <a:buChar char="•"/>
            </a:pPr>
            <a:r>
              <a:rPr lang="en-US" sz="2000" dirty="0"/>
              <a:t>SPICE score = 0.3</a:t>
            </a:r>
          </a:p>
        </p:txBody>
      </p:sp>
    </p:spTree>
    <p:extLst>
      <p:ext uri="{BB962C8B-B14F-4D97-AF65-F5344CB8AC3E}">
        <p14:creationId xmlns:p14="http://schemas.microsoft.com/office/powerpoint/2010/main" val="171670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4F5839-A6D2-7543-8A13-3BFB41744AD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5FCF839-E946-F947-A45B-E2477889AF90}"/>
              </a:ext>
            </a:extLst>
          </p:cNvPr>
          <p:cNvSpPr>
            <a:spLocks noGrp="1"/>
          </p:cNvSpPr>
          <p:nvPr>
            <p:ph type="title"/>
          </p:nvPr>
        </p:nvSpPr>
        <p:spPr>
          <a:xfrm>
            <a:off x="1140052" y="325048"/>
            <a:ext cx="9930636" cy="1325563"/>
          </a:xfrm>
        </p:spPr>
        <p:txBody>
          <a:bodyPr/>
          <a:lstStyle/>
          <a:p>
            <a:r>
              <a:rPr lang="en-US" sz="3600" b="1" dirty="0">
                <a:solidFill>
                  <a:prstClr val="black"/>
                </a:solidFill>
              </a:rPr>
              <a:t>The Baseline Model Shows The Best Performance</a:t>
            </a:r>
            <a:endParaRPr lang="en-US" dirty="0"/>
          </a:p>
        </p:txBody>
      </p:sp>
      <p:sp>
        <p:nvSpPr>
          <p:cNvPr id="7" name="TextBox 6">
            <a:extLst>
              <a:ext uri="{FF2B5EF4-FFF2-40B4-BE49-F238E27FC236}">
                <a16:creationId xmlns:a16="http://schemas.microsoft.com/office/drawing/2014/main" id="{54D06011-37BF-AC43-BD71-59304B71C804}"/>
              </a:ext>
            </a:extLst>
          </p:cNvPr>
          <p:cNvSpPr txBox="1"/>
          <p:nvPr/>
        </p:nvSpPr>
        <p:spPr>
          <a:xfrm>
            <a:off x="575980" y="1546168"/>
            <a:ext cx="4615452" cy="2492990"/>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same</a:t>
            </a:r>
            <a:r>
              <a:rPr lang="en-US" sz="2600" dirty="0"/>
              <a:t> datasets</a:t>
            </a:r>
          </a:p>
          <a:p>
            <a:endParaRPr lang="en-US" sz="2600" dirty="0"/>
          </a:p>
          <a:p>
            <a:pPr marL="457200" indent="-457200">
              <a:buFont typeface="Arial" panose="020B0604020202020204" pitchFamily="34" charset="0"/>
              <a:buChar char="•"/>
            </a:pPr>
            <a:r>
              <a:rPr lang="en-US" sz="2600" dirty="0"/>
              <a:t>BLEU 1 and ROUGE L scores range from 0.5 to 0.8 on the  baseline in literatures</a:t>
            </a:r>
          </a:p>
        </p:txBody>
      </p:sp>
      <p:sp>
        <p:nvSpPr>
          <p:cNvPr id="3" name="Slide Number Placeholder 2">
            <a:extLst>
              <a:ext uri="{FF2B5EF4-FFF2-40B4-BE49-F238E27FC236}">
                <a16:creationId xmlns:a16="http://schemas.microsoft.com/office/drawing/2014/main" id="{2A2443AF-F992-9A4A-BF28-8CEDB25AA85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7796DC5B-D684-4BE1-9389-04C2EDE5CF33}"/>
              </a:ext>
            </a:extLst>
          </p:cNvPr>
          <p:cNvPicPr>
            <a:picLocks noChangeAspect="1"/>
          </p:cNvPicPr>
          <p:nvPr/>
        </p:nvPicPr>
        <p:blipFill>
          <a:blip r:embed="rId2"/>
          <a:stretch>
            <a:fillRect/>
          </a:stretch>
        </p:blipFill>
        <p:spPr>
          <a:xfrm>
            <a:off x="5191432" y="1444567"/>
            <a:ext cx="6646882" cy="4119619"/>
          </a:xfrm>
          <a:prstGeom prst="rect">
            <a:avLst/>
          </a:prstGeom>
        </p:spPr>
      </p:pic>
    </p:spTree>
    <p:extLst>
      <p:ext uri="{BB962C8B-B14F-4D97-AF65-F5344CB8AC3E}">
        <p14:creationId xmlns:p14="http://schemas.microsoft.com/office/powerpoint/2010/main" val="103068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88D238-E86C-4146-AB2A-0834022F788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9AD9F70-3C92-FC44-916B-D40CEEAA523D}"/>
              </a:ext>
            </a:extLst>
          </p:cNvPr>
          <p:cNvSpPr>
            <a:spLocks noGrp="1"/>
          </p:cNvSpPr>
          <p:nvPr>
            <p:ph type="title"/>
          </p:nvPr>
        </p:nvSpPr>
        <p:spPr>
          <a:xfrm>
            <a:off x="1121312" y="330045"/>
            <a:ext cx="11005916" cy="1325563"/>
          </a:xfrm>
        </p:spPr>
        <p:txBody>
          <a:bodyPr>
            <a:normAutofit/>
          </a:bodyPr>
          <a:lstStyle/>
          <a:p>
            <a:r>
              <a:rPr lang="en-US" dirty="0"/>
              <a:t>Models Show Poor Generalization Capabilities</a:t>
            </a:r>
            <a:endParaRPr lang="en-US" sz="3600" b="1" dirty="0"/>
          </a:p>
        </p:txBody>
      </p:sp>
      <p:sp>
        <p:nvSpPr>
          <p:cNvPr id="11" name="TextBox 10">
            <a:extLst>
              <a:ext uri="{FF2B5EF4-FFF2-40B4-BE49-F238E27FC236}">
                <a16:creationId xmlns:a16="http://schemas.microsoft.com/office/drawing/2014/main" id="{F44A93B5-C8A9-4089-A8A9-51475FDE2A1B}"/>
              </a:ext>
            </a:extLst>
          </p:cNvPr>
          <p:cNvSpPr txBox="1"/>
          <p:nvPr/>
        </p:nvSpPr>
        <p:spPr>
          <a:xfrm>
            <a:off x="575980" y="1546168"/>
            <a:ext cx="4615452" cy="892552"/>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different</a:t>
            </a:r>
            <a:r>
              <a:rPr lang="en-US" sz="2600" dirty="0"/>
              <a:t> datasets</a:t>
            </a:r>
          </a:p>
        </p:txBody>
      </p:sp>
      <p:sp>
        <p:nvSpPr>
          <p:cNvPr id="3" name="Slide Number Placeholder 2">
            <a:extLst>
              <a:ext uri="{FF2B5EF4-FFF2-40B4-BE49-F238E27FC236}">
                <a16:creationId xmlns:a16="http://schemas.microsoft.com/office/drawing/2014/main" id="{2B540613-1E64-984F-BFA0-ACAACD617A5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806EE41-AAE4-4A9A-84BF-7FA610A0DBD9}"/>
              </a:ext>
            </a:extLst>
          </p:cNvPr>
          <p:cNvPicPr>
            <a:picLocks noChangeAspect="1"/>
          </p:cNvPicPr>
          <p:nvPr/>
        </p:nvPicPr>
        <p:blipFill>
          <a:blip r:embed="rId3"/>
          <a:stretch>
            <a:fillRect/>
          </a:stretch>
        </p:blipFill>
        <p:spPr>
          <a:xfrm>
            <a:off x="4973618" y="1339055"/>
            <a:ext cx="6890590" cy="4282323"/>
          </a:xfrm>
          <a:prstGeom prst="rect">
            <a:avLst/>
          </a:prstGeom>
        </p:spPr>
      </p:pic>
    </p:spTree>
    <p:extLst>
      <p:ext uri="{BB962C8B-B14F-4D97-AF65-F5344CB8AC3E}">
        <p14:creationId xmlns:p14="http://schemas.microsoft.com/office/powerpoint/2010/main" val="165890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C9D3CC-B95D-9541-A8DC-E0FADFB5C81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2EC2929-4B37-EB41-8EAE-566B58505BEB}"/>
              </a:ext>
            </a:extLst>
          </p:cNvPr>
          <p:cNvSpPr>
            <a:spLocks noGrp="1"/>
          </p:cNvSpPr>
          <p:nvPr>
            <p:ph type="title"/>
          </p:nvPr>
        </p:nvSpPr>
        <p:spPr>
          <a:xfrm>
            <a:off x="1178169" y="376848"/>
            <a:ext cx="10515600" cy="1325563"/>
          </a:xfrm>
        </p:spPr>
        <p:txBody>
          <a:bodyPr>
            <a:normAutofit/>
          </a:bodyPr>
          <a:lstStyle/>
          <a:p>
            <a:r>
              <a:rPr lang="en-US" sz="3600" b="1" dirty="0"/>
              <a:t>Other considerations</a:t>
            </a:r>
          </a:p>
        </p:txBody>
      </p:sp>
      <p:sp>
        <p:nvSpPr>
          <p:cNvPr id="7" name="TextBox 6">
            <a:extLst>
              <a:ext uri="{FF2B5EF4-FFF2-40B4-BE49-F238E27FC236}">
                <a16:creationId xmlns:a16="http://schemas.microsoft.com/office/drawing/2014/main" id="{13809B36-38A7-7148-AD57-CB8286A826A9}"/>
              </a:ext>
            </a:extLst>
          </p:cNvPr>
          <p:cNvSpPr txBox="1"/>
          <p:nvPr/>
        </p:nvSpPr>
        <p:spPr>
          <a:xfrm>
            <a:off x="1178169" y="1702411"/>
            <a:ext cx="10587111" cy="1692771"/>
          </a:xfrm>
          <a:prstGeom prst="rect">
            <a:avLst/>
          </a:prstGeom>
          <a:noFill/>
        </p:spPr>
        <p:txBody>
          <a:bodyPr wrap="square" rtlCol="0">
            <a:spAutoFit/>
          </a:bodyPr>
          <a:lstStyle/>
          <a:p>
            <a:pPr marL="342900" indent="-342900">
              <a:buAutoNum type="arabicPeriod"/>
            </a:pPr>
            <a:r>
              <a:rPr lang="en-US" sz="2600" dirty="0"/>
              <a:t>CNN models learned from scratch</a:t>
            </a:r>
          </a:p>
          <a:p>
            <a:pPr marL="342900" indent="-342900">
              <a:buAutoNum type="arabicPeriod"/>
            </a:pPr>
            <a:endParaRPr lang="en-US" sz="2600" dirty="0"/>
          </a:p>
          <a:p>
            <a:pPr marL="342900" indent="-342900">
              <a:buAutoNum type="arabicPeriod"/>
            </a:pPr>
            <a:r>
              <a:rPr lang="en-US" sz="2600" dirty="0"/>
              <a:t>Embeddings learned from scratch</a:t>
            </a:r>
          </a:p>
          <a:p>
            <a:endParaRPr lang="en-US" sz="2600" dirty="0"/>
          </a:p>
        </p:txBody>
      </p:sp>
      <p:sp>
        <p:nvSpPr>
          <p:cNvPr id="2" name="Slide Number Placeholder 1">
            <a:extLst>
              <a:ext uri="{FF2B5EF4-FFF2-40B4-BE49-F238E27FC236}">
                <a16:creationId xmlns:a16="http://schemas.microsoft.com/office/drawing/2014/main" id="{80CF1BC1-925C-C34D-ABFD-540F3FBB3A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59509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71863CC-04F6-F14D-8BAB-582035221FE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CD2A1C05-109F-4B44-B9FF-DED12CBF5A18}"/>
              </a:ext>
            </a:extLst>
          </p:cNvPr>
          <p:cNvSpPr>
            <a:spLocks noGrp="1"/>
          </p:cNvSpPr>
          <p:nvPr>
            <p:ph type="title"/>
          </p:nvPr>
        </p:nvSpPr>
        <p:spPr>
          <a:xfrm>
            <a:off x="1260231" y="376848"/>
            <a:ext cx="10515600" cy="1325563"/>
          </a:xfrm>
        </p:spPr>
        <p:txBody>
          <a:bodyPr>
            <a:normAutofit/>
          </a:bodyPr>
          <a:lstStyle/>
          <a:p>
            <a:r>
              <a:rPr lang="en-US" sz="3600" b="1" dirty="0"/>
              <a:t>Future Improvements</a:t>
            </a:r>
          </a:p>
        </p:txBody>
      </p:sp>
      <p:sp>
        <p:nvSpPr>
          <p:cNvPr id="7" name="TextBox 6">
            <a:extLst>
              <a:ext uri="{FF2B5EF4-FFF2-40B4-BE49-F238E27FC236}">
                <a16:creationId xmlns:a16="http://schemas.microsoft.com/office/drawing/2014/main" id="{D189C22F-5F04-464C-BF69-F56608920584}"/>
              </a:ext>
            </a:extLst>
          </p:cNvPr>
          <p:cNvSpPr txBox="1"/>
          <p:nvPr/>
        </p:nvSpPr>
        <p:spPr>
          <a:xfrm>
            <a:off x="1260231" y="1594925"/>
            <a:ext cx="9027941" cy="2893100"/>
          </a:xfrm>
          <a:prstGeom prst="rect">
            <a:avLst/>
          </a:prstGeom>
          <a:noFill/>
        </p:spPr>
        <p:txBody>
          <a:bodyPr wrap="square" rtlCol="0">
            <a:spAutoFit/>
          </a:bodyPr>
          <a:lstStyle/>
          <a:p>
            <a:pPr marL="342900" indent="-342900">
              <a:buAutoNum type="arabicPeriod"/>
            </a:pPr>
            <a:r>
              <a:rPr lang="en-US" sz="2600" dirty="0"/>
              <a:t>Optimizing hyperparameters</a:t>
            </a:r>
          </a:p>
          <a:p>
            <a:pPr marL="342900" indent="-342900">
              <a:buAutoNum type="arabicPeriod"/>
            </a:pPr>
            <a:endParaRPr lang="en-US" sz="2600" dirty="0"/>
          </a:p>
          <a:p>
            <a:pPr marL="342900" indent="-342900">
              <a:buAutoNum type="arabicPeriod"/>
            </a:pPr>
            <a:r>
              <a:rPr lang="en-US" sz="2600" dirty="0"/>
              <a:t>Finetuning the pre-trained CNN</a:t>
            </a:r>
          </a:p>
          <a:p>
            <a:pPr marL="342900" indent="-342900">
              <a:buAutoNum type="arabicPeriod"/>
            </a:pPr>
            <a:endParaRPr lang="en-US" sz="2600" dirty="0"/>
          </a:p>
          <a:p>
            <a:pPr marL="342900" indent="-342900">
              <a:buAutoNum type="arabicPeriod"/>
            </a:pPr>
            <a:r>
              <a:rPr lang="en-US" sz="2600" dirty="0"/>
              <a:t>Extracting features from different convolutional layers</a:t>
            </a:r>
          </a:p>
          <a:p>
            <a:pPr marL="342900" indent="-342900">
              <a:buAutoNum type="arabicPeriod"/>
            </a:pPr>
            <a:endParaRPr lang="en-US" sz="2600" dirty="0"/>
          </a:p>
          <a:p>
            <a:pPr marL="342900" indent="-342900">
              <a:buAutoNum type="arabicPeriod"/>
            </a:pPr>
            <a:r>
              <a:rPr lang="en-US" sz="2600" dirty="0"/>
              <a:t>Improving attention structures</a:t>
            </a:r>
          </a:p>
        </p:txBody>
      </p:sp>
      <p:sp>
        <p:nvSpPr>
          <p:cNvPr id="2" name="Slide Number Placeholder 1">
            <a:extLst>
              <a:ext uri="{FF2B5EF4-FFF2-40B4-BE49-F238E27FC236}">
                <a16:creationId xmlns:a16="http://schemas.microsoft.com/office/drawing/2014/main" id="{3E27DD56-0D1C-3B42-90A2-B42760EF4A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456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5907" y="376131"/>
            <a:ext cx="10017215" cy="716260"/>
          </a:xfrm>
        </p:spPr>
        <p:txBody>
          <a:bodyPr/>
          <a:lstStyle/>
          <a:p>
            <a:r>
              <a:rPr lang="en-US" dirty="0"/>
              <a:t>Final Data Product</a:t>
            </a:r>
          </a:p>
        </p:txBody>
      </p:sp>
      <p:sp>
        <p:nvSpPr>
          <p:cNvPr id="5" name="Content Placeholder 4"/>
          <p:cNvSpPr>
            <a:spLocks noGrp="1"/>
          </p:cNvSpPr>
          <p:nvPr>
            <p:ph idx="1"/>
          </p:nvPr>
        </p:nvSpPr>
        <p:spPr>
          <a:xfrm>
            <a:off x="1195907" y="1336982"/>
            <a:ext cx="10578533" cy="2307685"/>
          </a:xfrm>
        </p:spPr>
        <p:txBody>
          <a:bodyPr/>
          <a:lstStyle/>
          <a:p>
            <a:r>
              <a:rPr lang="en-US" sz="2600" dirty="0"/>
              <a:t>Complete image captioning pipeline</a:t>
            </a:r>
          </a:p>
          <a:p>
            <a:r>
              <a:rPr lang="en-US" sz="2600" dirty="0"/>
              <a:t>3 independent modules</a:t>
            </a:r>
          </a:p>
        </p:txBody>
      </p:sp>
      <p:pic>
        <p:nvPicPr>
          <p:cNvPr id="8" name="Picture 7" descr="A close up of a logo&#10;&#10;Description automatically generated">
            <a:extLst>
              <a:ext uri="{FF2B5EF4-FFF2-40B4-BE49-F238E27FC236}">
                <a16:creationId xmlns:a16="http://schemas.microsoft.com/office/drawing/2014/main" id="{213D26CF-F880-BA49-831C-0A3DF053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03" y="1947545"/>
            <a:ext cx="7491460" cy="4456945"/>
          </a:xfrm>
          <a:prstGeom prst="rect">
            <a:avLst/>
          </a:prstGeom>
        </p:spPr>
      </p:pic>
    </p:spTree>
    <p:extLst>
      <p:ext uri="{BB962C8B-B14F-4D97-AF65-F5344CB8AC3E}">
        <p14:creationId xmlns:p14="http://schemas.microsoft.com/office/powerpoint/2010/main" val="383099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0701D-E539-2D4D-8600-9F8EA54DAD47}"/>
              </a:ext>
            </a:extLst>
          </p:cNvPr>
          <p:cNvSpPr>
            <a:spLocks noGrp="1"/>
          </p:cNvSpPr>
          <p:nvPr>
            <p:ph type="title"/>
          </p:nvPr>
        </p:nvSpPr>
        <p:spPr>
          <a:xfrm>
            <a:off x="1087392" y="285596"/>
            <a:ext cx="10017215" cy="716260"/>
          </a:xfrm>
        </p:spPr>
        <p:txBody>
          <a:bodyPr/>
          <a:lstStyle/>
          <a:p>
            <a:r>
              <a:rPr lang="en-US" dirty="0"/>
              <a:t>Product Pipeline</a:t>
            </a:r>
          </a:p>
        </p:txBody>
      </p:sp>
      <p:sp>
        <p:nvSpPr>
          <p:cNvPr id="4" name="Content Placeholder 3">
            <a:extLst>
              <a:ext uri="{FF2B5EF4-FFF2-40B4-BE49-F238E27FC236}">
                <a16:creationId xmlns:a16="http://schemas.microsoft.com/office/drawing/2014/main" id="{FAC026D1-52F0-8C42-A101-2494B3CDB907}"/>
              </a:ext>
            </a:extLst>
          </p:cNvPr>
          <p:cNvSpPr>
            <a:spLocks noGrp="1"/>
          </p:cNvSpPr>
          <p:nvPr>
            <p:ph sz="half" idx="13"/>
          </p:nvPr>
        </p:nvSpPr>
        <p:spPr>
          <a:xfrm>
            <a:off x="1087392" y="1403959"/>
            <a:ext cx="6727099" cy="4351338"/>
          </a:xfrm>
        </p:spPr>
        <p:txBody>
          <a:bodyPr/>
          <a:lstStyle/>
          <a:p>
            <a:r>
              <a:rPr lang="en-US" sz="2600" dirty="0"/>
              <a:t>Database &amp; Model: GNU Make </a:t>
            </a:r>
          </a:p>
          <a:p>
            <a:r>
              <a:rPr lang="en-US" sz="2600" dirty="0"/>
              <a:t>Visualization tool: </a:t>
            </a:r>
            <a:r>
              <a:rPr lang="en-CA" sz="2600" dirty="0"/>
              <a:t>Django</a:t>
            </a:r>
            <a:endParaRPr lang="en-US" sz="2600" dirty="0"/>
          </a:p>
        </p:txBody>
      </p:sp>
      <p:sp>
        <p:nvSpPr>
          <p:cNvPr id="5" name="Footer Placeholder 4">
            <a:extLst>
              <a:ext uri="{FF2B5EF4-FFF2-40B4-BE49-F238E27FC236}">
                <a16:creationId xmlns:a16="http://schemas.microsoft.com/office/drawing/2014/main" id="{62DD6357-3D18-FE48-837F-0915B4E181B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EDDF0152-2E45-394B-9BA2-C10BF01F2833}"/>
              </a:ext>
            </a:extLst>
          </p:cNvPr>
          <p:cNvPicPr>
            <a:picLocks noChangeAspect="1"/>
          </p:cNvPicPr>
          <p:nvPr/>
        </p:nvPicPr>
        <p:blipFill rotWithShape="1">
          <a:blip r:embed="rId2">
            <a:extLst>
              <a:ext uri="{28A0092B-C50C-407E-A947-70E740481C1C}">
                <a14:useLocalDpi xmlns:a14="http://schemas.microsoft.com/office/drawing/2010/main" val="0"/>
              </a:ext>
            </a:extLst>
          </a:blip>
          <a:srcRect t="72292" r="-539"/>
          <a:stretch/>
        </p:blipFill>
        <p:spPr>
          <a:xfrm>
            <a:off x="920009" y="2927627"/>
            <a:ext cx="5723898" cy="28276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406C93-8477-084E-8811-BE315AAA02E1}"/>
              </a:ext>
            </a:extLst>
          </p:cNvPr>
          <p:cNvPicPr>
            <a:picLocks noChangeAspect="1"/>
          </p:cNvPicPr>
          <p:nvPr/>
        </p:nvPicPr>
        <p:blipFill rotWithShape="1">
          <a:blip r:embed="rId3">
            <a:extLst>
              <a:ext uri="{28A0092B-C50C-407E-A947-70E740481C1C}">
                <a14:useLocalDpi xmlns:a14="http://schemas.microsoft.com/office/drawing/2010/main" val="0"/>
              </a:ext>
            </a:extLst>
          </a:blip>
          <a:srcRect t="8175" r="708" b="28376"/>
          <a:stretch/>
        </p:blipFill>
        <p:spPr>
          <a:xfrm>
            <a:off x="6811290" y="285596"/>
            <a:ext cx="4873477" cy="5582261"/>
          </a:xfrm>
          <a:prstGeom prst="rect">
            <a:avLst/>
          </a:prstGeom>
        </p:spPr>
      </p:pic>
      <p:sp>
        <p:nvSpPr>
          <p:cNvPr id="2" name="Slide Number Placeholder 1">
            <a:extLst>
              <a:ext uri="{FF2B5EF4-FFF2-40B4-BE49-F238E27FC236}">
                <a16:creationId xmlns:a16="http://schemas.microsoft.com/office/drawing/2014/main" id="{5D470C85-7342-4740-9A34-DDC2DCE1361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180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87392" y="292730"/>
            <a:ext cx="10017215" cy="716260"/>
          </a:xfrm>
        </p:spPr>
        <p:txBody>
          <a:bodyPr/>
          <a:lstStyle/>
          <a:p>
            <a:r>
              <a:rPr lang="en-US" dirty="0"/>
              <a:t>Final Data Product: Database</a:t>
            </a:r>
          </a:p>
        </p:txBody>
      </p:sp>
      <p:sp>
        <p:nvSpPr>
          <p:cNvPr id="10" name="Content Placeholder 9"/>
          <p:cNvSpPr>
            <a:spLocks noGrp="1"/>
          </p:cNvSpPr>
          <p:nvPr>
            <p:ph sz="half" idx="13"/>
          </p:nvPr>
        </p:nvSpPr>
        <p:spPr>
          <a:xfrm>
            <a:off x="1087392" y="1478691"/>
            <a:ext cx="6255612" cy="4351338"/>
          </a:xfrm>
        </p:spPr>
        <p:txBody>
          <a:bodyPr/>
          <a:lstStyle/>
          <a:p>
            <a:r>
              <a:rPr lang="en-US" sz="2600" dirty="0"/>
              <a:t>AWS S3 bucket</a:t>
            </a:r>
          </a:p>
          <a:p>
            <a:r>
              <a:rPr lang="en-US" sz="2600" dirty="0"/>
              <a:t>Advantages:</a:t>
            </a:r>
          </a:p>
          <a:p>
            <a:pPr marL="0" indent="0">
              <a:buNone/>
            </a:pPr>
            <a:r>
              <a:rPr lang="en-US" sz="2600" dirty="0"/>
              <a:t>	- Integrate well with AWS instance	</a:t>
            </a:r>
          </a:p>
          <a:p>
            <a:pPr marL="0" indent="0">
              <a:buNone/>
            </a:pPr>
            <a:r>
              <a:rPr lang="en-US" sz="2600" dirty="0"/>
              <a:t>	- </a:t>
            </a:r>
            <a:r>
              <a:rPr lang="en-CA" sz="2600" dirty="0"/>
              <a:t>Scalability</a:t>
            </a:r>
          </a:p>
          <a:p>
            <a:pPr marL="0" indent="0">
              <a:buNone/>
            </a:pPr>
            <a:r>
              <a:rPr lang="en-CA" sz="2600" dirty="0"/>
              <a:t>	- Easy to use</a:t>
            </a:r>
          </a:p>
          <a:p>
            <a:pPr marL="457200" lvl="1" indent="0">
              <a:buNone/>
            </a:pPr>
            <a:endParaRPr lang="en-CA" sz="2600" dirty="0"/>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59FA625-5092-414C-A966-A2D194FE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961" y="558269"/>
            <a:ext cx="5723060" cy="5741462"/>
          </a:xfrm>
          <a:prstGeom prst="rect">
            <a:avLst/>
          </a:prstGeom>
        </p:spPr>
      </p:pic>
      <p:sp>
        <p:nvSpPr>
          <p:cNvPr id="2" name="Slide Number Placeholder 1">
            <a:extLst>
              <a:ext uri="{FF2B5EF4-FFF2-40B4-BE49-F238E27FC236}">
                <a16:creationId xmlns:a16="http://schemas.microsoft.com/office/drawing/2014/main" id="{D747DDDC-BDF3-6A42-8C2E-020D682FF87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837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MDA</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1177105" y="1303848"/>
            <a:ext cx="8520600"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 Canadian aerospace company</a:t>
            </a:r>
            <a:endParaRPr lang="en-US" sz="2600" dirty="0"/>
          </a:p>
          <a:p>
            <a:pPr marL="971550" lvl="1" indent="-457200">
              <a:spcBef>
                <a:spcPts val="0"/>
              </a:spcBef>
              <a:buSzPts val="1800"/>
              <a:buFont typeface="Arial" panose="020B0604020202020204" pitchFamily="34" charset="0"/>
              <a:buChar char="•"/>
            </a:pPr>
            <a:r>
              <a:rPr lang="en-CA" sz="2600" dirty="0"/>
              <a:t>Developed </a:t>
            </a:r>
            <a:r>
              <a:rPr lang="en" sz="2600" dirty="0" err="1"/>
              <a:t>Canadarm</a:t>
            </a:r>
            <a:r>
              <a:rPr lang="en-CA" sz="2600" dirty="0"/>
              <a:t> and Canadarm2</a:t>
            </a:r>
          </a:p>
        </p:txBody>
      </p:sp>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a:t>
            </a:r>
            <a:r>
              <a:rPr lang="en-US" sz="1500" dirty="0">
                <a:solidFill>
                  <a:schemeClr val="bg1">
                    <a:lumMod val="50000"/>
                  </a:schemeClr>
                </a:solidFill>
                <a:hlinkClick r:id="rId3">
                  <a:extLst>
                    <a:ext uri="{A12FA001-AC4F-418D-AE19-62706E023703}">
                      <ahyp:hlinkClr xmlns:ahyp="http://schemas.microsoft.com/office/drawing/2018/hyperlinkcolor" val="tx"/>
                    </a:ext>
                  </a:extLst>
                </a:hlinkClick>
              </a:rPr>
              <a:t>Canadarm</a:t>
            </a:r>
            <a:r>
              <a:rPr lang="en-US" sz="1500" dirty="0">
                <a:solidFill>
                  <a:schemeClr val="bg1">
                    <a:lumMod val="50000"/>
                  </a:schemeClr>
                </a:solidFill>
              </a:rPr>
              <a:t>, </a:t>
            </a:r>
            <a:r>
              <a:rPr lang="en-US" sz="1500" dirty="0">
                <a:solidFill>
                  <a:schemeClr val="bg1">
                    <a:lumMod val="50000"/>
                  </a:schemeClr>
                </a:solidFill>
                <a:hlinkClick r:id="rId4">
                  <a:extLst>
                    <a:ext uri="{A12FA001-AC4F-418D-AE19-62706E023703}">
                      <ahyp:hlinkClr xmlns:ahyp="http://schemas.microsoft.com/office/drawing/2018/hyperlinkcolor" val="tx"/>
                    </a:ext>
                  </a:extLst>
                </a:hlinkClick>
              </a:rPr>
              <a:t>Canadarm2</a:t>
            </a:r>
            <a:endParaRPr lang="en-US" sz="1500" dirty="0">
              <a:solidFill>
                <a:schemeClr val="bg1">
                  <a:lumMod val="50000"/>
                </a:schemeClr>
              </a:solidFill>
            </a:endParaRPr>
          </a:p>
        </p:txBody>
      </p:sp>
      <p:pic>
        <p:nvPicPr>
          <p:cNvPr id="11" name="Google Shape;64;p14">
            <a:extLst>
              <a:ext uri="{FF2B5EF4-FFF2-40B4-BE49-F238E27FC236}">
                <a16:creationId xmlns:a16="http://schemas.microsoft.com/office/drawing/2014/main" id="{525F0590-BBA6-B241-8E8F-87CF48D611BE}"/>
              </a:ext>
            </a:extLst>
          </p:cNvPr>
          <p:cNvPicPr preferRelativeResize="0"/>
          <p:nvPr/>
        </p:nvPicPr>
        <p:blipFill>
          <a:blip r:embed="rId5">
            <a:alphaModFix/>
          </a:blip>
          <a:stretch>
            <a:fillRect/>
          </a:stretch>
        </p:blipFill>
        <p:spPr>
          <a:xfrm>
            <a:off x="2112558" y="2733889"/>
            <a:ext cx="2693275" cy="2373449"/>
          </a:xfrm>
          <a:prstGeom prst="rect">
            <a:avLst/>
          </a:prstGeom>
          <a:noFill/>
          <a:ln>
            <a:noFill/>
          </a:ln>
        </p:spPr>
      </p:pic>
      <p:pic>
        <p:nvPicPr>
          <p:cNvPr id="12" name="Google Shape;63;p14">
            <a:extLst>
              <a:ext uri="{FF2B5EF4-FFF2-40B4-BE49-F238E27FC236}">
                <a16:creationId xmlns:a16="http://schemas.microsoft.com/office/drawing/2014/main" id="{06580EBB-B41D-7442-957B-144670CFCFBF}"/>
              </a:ext>
            </a:extLst>
          </p:cNvPr>
          <p:cNvPicPr preferRelativeResize="0"/>
          <p:nvPr/>
        </p:nvPicPr>
        <p:blipFill>
          <a:blip r:embed="rId6">
            <a:alphaModFix/>
          </a:blip>
          <a:stretch>
            <a:fillRect/>
          </a:stretch>
        </p:blipFill>
        <p:spPr>
          <a:xfrm>
            <a:off x="6554120" y="2733888"/>
            <a:ext cx="3623594" cy="2373450"/>
          </a:xfrm>
          <a:prstGeom prst="rect">
            <a:avLst/>
          </a:prstGeom>
          <a:noFill/>
          <a:ln>
            <a:noFill/>
          </a:ln>
        </p:spPr>
      </p:pic>
    </p:spTree>
    <p:extLst>
      <p:ext uri="{BB962C8B-B14F-4D97-AF65-F5344CB8AC3E}">
        <p14:creationId xmlns:p14="http://schemas.microsoft.com/office/powerpoint/2010/main" val="221115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B70C5-7591-C74F-A4AB-A523831576C4}"/>
              </a:ext>
            </a:extLst>
          </p:cNvPr>
          <p:cNvSpPr>
            <a:spLocks noGrp="1"/>
          </p:cNvSpPr>
          <p:nvPr>
            <p:ph type="title"/>
          </p:nvPr>
        </p:nvSpPr>
        <p:spPr>
          <a:xfrm>
            <a:off x="1087392" y="307571"/>
            <a:ext cx="10017215" cy="716260"/>
          </a:xfrm>
        </p:spPr>
        <p:txBody>
          <a:bodyPr/>
          <a:lstStyle/>
          <a:p>
            <a:r>
              <a:rPr lang="en-US" dirty="0"/>
              <a:t>Final Data Product: Deep Learning Model</a:t>
            </a:r>
          </a:p>
        </p:txBody>
      </p:sp>
      <p:sp>
        <p:nvSpPr>
          <p:cNvPr id="4" name="Content Placeholder 3">
            <a:extLst>
              <a:ext uri="{FF2B5EF4-FFF2-40B4-BE49-F238E27FC236}">
                <a16:creationId xmlns:a16="http://schemas.microsoft.com/office/drawing/2014/main" id="{9AA0444C-1318-9C43-AC43-2D774A41499B}"/>
              </a:ext>
            </a:extLst>
          </p:cNvPr>
          <p:cNvSpPr>
            <a:spLocks noGrp="1"/>
          </p:cNvSpPr>
          <p:nvPr>
            <p:ph sz="half" idx="13"/>
          </p:nvPr>
        </p:nvSpPr>
        <p:spPr>
          <a:xfrm>
            <a:off x="1087392" y="1253331"/>
            <a:ext cx="9822189" cy="4351338"/>
          </a:xfrm>
        </p:spPr>
        <p:txBody>
          <a:bodyPr/>
          <a:lstStyle/>
          <a:p>
            <a:pPr>
              <a:buFont typeface="Arial" panose="020B0604020202020204" pitchFamily="34" charset="0"/>
              <a:buChar char="•"/>
            </a:pPr>
            <a:r>
              <a:rPr lang="en-US" sz="2600" dirty="0"/>
              <a:t>AWS EC2 P3 instance</a:t>
            </a:r>
          </a:p>
          <a:p>
            <a:pPr>
              <a:buFont typeface="Arial" panose="020B0604020202020204" pitchFamily="34" charset="0"/>
              <a:buChar char="•"/>
            </a:pPr>
            <a:r>
              <a:rPr lang="en-US" sz="2600" dirty="0"/>
              <a:t>Final model: Baseline model with VGG 16 &amp; Glove Embedding</a:t>
            </a:r>
          </a:p>
          <a:p>
            <a:pPr lvl="1">
              <a:buFont typeface="Arial" panose="020B0604020202020204" pitchFamily="34" charset="0"/>
              <a:buChar char="•"/>
            </a:pPr>
            <a:r>
              <a:rPr lang="en-US" sz="2600" dirty="0"/>
              <a:t>Train </a:t>
            </a:r>
          </a:p>
          <a:p>
            <a:pPr lvl="1">
              <a:buFont typeface="Arial" panose="020B0604020202020204" pitchFamily="34" charset="0"/>
              <a:buChar char="•"/>
            </a:pPr>
            <a:r>
              <a:rPr lang="en-US" sz="2600" dirty="0"/>
              <a:t>Generate Caption</a:t>
            </a:r>
          </a:p>
          <a:p>
            <a:pPr lvl="1">
              <a:buFont typeface="Arial" panose="020B0604020202020204" pitchFamily="34" charset="0"/>
              <a:buChar char="•"/>
            </a:pPr>
            <a:r>
              <a:rPr lang="en-US" sz="2600" dirty="0"/>
              <a:t>Evaluate</a:t>
            </a:r>
          </a:p>
          <a:p>
            <a:pPr>
              <a:buFont typeface="Arial" panose="020B0604020202020204" pitchFamily="34" charset="0"/>
              <a:buChar char="•"/>
            </a:pPr>
            <a:r>
              <a:rPr lang="en-US" sz="2600" dirty="0"/>
              <a:t>Save trained model, model results and score back to database</a:t>
            </a:r>
          </a:p>
        </p:txBody>
      </p:sp>
      <p:sp>
        <p:nvSpPr>
          <p:cNvPr id="5" name="Footer Placeholder 4">
            <a:extLst>
              <a:ext uri="{FF2B5EF4-FFF2-40B4-BE49-F238E27FC236}">
                <a16:creationId xmlns:a16="http://schemas.microsoft.com/office/drawing/2014/main" id="{588FA652-6B01-F24D-9793-CD54E56A9C5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6" name="Picture 5" descr="A close up of a sign&#10;&#10;Description automatically generated">
            <a:extLst>
              <a:ext uri="{FF2B5EF4-FFF2-40B4-BE49-F238E27FC236}">
                <a16:creationId xmlns:a16="http://schemas.microsoft.com/office/drawing/2014/main" id="{EB936F0C-E3AC-8442-BBE5-A52B7363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335" y="4810740"/>
            <a:ext cx="4415690" cy="883138"/>
          </a:xfrm>
          <a:prstGeom prst="rect">
            <a:avLst/>
          </a:prstGeom>
        </p:spPr>
      </p:pic>
      <p:pic>
        <p:nvPicPr>
          <p:cNvPr id="8" name="Picture 7" descr="A picture containing plate, clock, drawing&#10;&#10;Description automatically generated">
            <a:extLst>
              <a:ext uri="{FF2B5EF4-FFF2-40B4-BE49-F238E27FC236}">
                <a16:creationId xmlns:a16="http://schemas.microsoft.com/office/drawing/2014/main" id="{43798120-B7AE-B745-8036-7A1CAC169C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1975" y="4810740"/>
            <a:ext cx="1605256" cy="959391"/>
          </a:xfrm>
          <a:prstGeom prst="rect">
            <a:avLst/>
          </a:prstGeom>
        </p:spPr>
      </p:pic>
      <p:sp>
        <p:nvSpPr>
          <p:cNvPr id="2" name="Slide Number Placeholder 1">
            <a:extLst>
              <a:ext uri="{FF2B5EF4-FFF2-40B4-BE49-F238E27FC236}">
                <a16:creationId xmlns:a16="http://schemas.microsoft.com/office/drawing/2014/main" id="{5D8DAA17-9C34-A84C-B050-1E18A102AD3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79F95C3-72A4-9246-AAD0-D40F5AD240BD}"/>
              </a:ext>
            </a:extLst>
          </p:cNvPr>
          <p:cNvSpPr/>
          <p:nvPr/>
        </p:nvSpPr>
        <p:spPr>
          <a:xfrm>
            <a:off x="1087392" y="5945949"/>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AWS logo</a:t>
            </a:r>
            <a:r>
              <a:rPr lang="en-US" sz="1500" dirty="0">
                <a:solidFill>
                  <a:schemeClr val="bg1">
                    <a:lumMod val="50000"/>
                  </a:schemeClr>
                </a:solidFill>
              </a:rPr>
              <a:t>, </a:t>
            </a:r>
            <a:r>
              <a:rPr lang="en-US" sz="1500" dirty="0">
                <a:solidFill>
                  <a:schemeClr val="bg1">
                    <a:lumMod val="50000"/>
                  </a:schemeClr>
                </a:solidFill>
                <a:hlinkClick r:id="rId6">
                  <a:extLst>
                    <a:ext uri="{A12FA001-AC4F-418D-AE19-62706E023703}">
                      <ahyp:hlinkClr xmlns:ahyp="http://schemas.microsoft.com/office/drawing/2018/hyperlinkcolor" val="tx"/>
                    </a:ext>
                  </a:extLst>
                </a:hlinkClick>
              </a:rPr>
              <a:t>Pytorch logo</a:t>
            </a:r>
            <a:endParaRPr lang="en-US" sz="1500" dirty="0">
              <a:solidFill>
                <a:schemeClr val="bg1">
                  <a:lumMod val="50000"/>
                </a:schemeClr>
              </a:solidFill>
            </a:endParaRPr>
          </a:p>
        </p:txBody>
      </p:sp>
    </p:spTree>
    <p:extLst>
      <p:ext uri="{BB962C8B-B14F-4D97-AF65-F5344CB8AC3E}">
        <p14:creationId xmlns:p14="http://schemas.microsoft.com/office/powerpoint/2010/main" val="377781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BD1CD-DE6C-8747-8D84-69DFCFF8945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0" name="Google Shape;60;p14">
            <a:extLst>
              <a:ext uri="{FF2B5EF4-FFF2-40B4-BE49-F238E27FC236}">
                <a16:creationId xmlns:a16="http://schemas.microsoft.com/office/drawing/2014/main" id="{2D10AC42-41F2-EC43-A2B3-22CB0051F691}"/>
              </a:ext>
            </a:extLst>
          </p:cNvPr>
          <p:cNvSpPr txBox="1">
            <a:spLocks noGrp="1"/>
          </p:cNvSpPr>
          <p:nvPr>
            <p:ph type="title"/>
          </p:nvPr>
        </p:nvSpPr>
        <p:spPr>
          <a:xfrm>
            <a:off x="1087392" y="124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Client’s Needs	</a:t>
            </a:r>
            <a:endParaRPr sz="3000" dirty="0"/>
          </a:p>
        </p:txBody>
      </p:sp>
      <p:sp>
        <p:nvSpPr>
          <p:cNvPr id="11" name="Google Shape;61;p14">
            <a:extLst>
              <a:ext uri="{FF2B5EF4-FFF2-40B4-BE49-F238E27FC236}">
                <a16:creationId xmlns:a16="http://schemas.microsoft.com/office/drawing/2014/main" id="{C417E1DF-598E-7843-8364-2C9592E743CB}"/>
              </a:ext>
            </a:extLst>
          </p:cNvPr>
          <p:cNvSpPr txBox="1">
            <a:spLocks/>
          </p:cNvSpPr>
          <p:nvPr/>
        </p:nvSpPr>
        <p:spPr>
          <a:xfrm>
            <a:off x="1087392" y="2024123"/>
            <a:ext cx="9606024"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A visualization tool capable of:</a:t>
            </a:r>
          </a:p>
          <a:p>
            <a:pPr marL="1054100" lvl="1" indent="-457200">
              <a:spcBef>
                <a:spcPts val="0"/>
              </a:spcBef>
              <a:buSzPts val="1400"/>
              <a:buFont typeface="Arial" panose="020B0604020202020204" pitchFamily="34" charset="0"/>
              <a:buChar char="•"/>
            </a:pPr>
            <a:r>
              <a:rPr lang="en-CA" sz="2600" dirty="0"/>
              <a:t>Generate caption for new uploaded images </a:t>
            </a:r>
          </a:p>
          <a:p>
            <a:pPr marL="1054100" lvl="1" indent="-457200">
              <a:spcBef>
                <a:spcPts val="0"/>
              </a:spcBef>
              <a:buSzPts val="1400"/>
              <a:buFont typeface="Arial" panose="020B0604020202020204" pitchFamily="34" charset="0"/>
              <a:buChar char="•"/>
            </a:pPr>
            <a:r>
              <a:rPr lang="en-CA" sz="2600" dirty="0"/>
              <a:t>Allow users to submit their own captions for the image </a:t>
            </a:r>
          </a:p>
          <a:p>
            <a:pPr marL="1054100" lvl="1" indent="-457200">
              <a:spcBef>
                <a:spcPts val="0"/>
              </a:spcBef>
              <a:buSzPts val="1400"/>
              <a:buFont typeface="Arial" panose="020B0604020202020204" pitchFamily="34" charset="0"/>
              <a:buChar char="•"/>
            </a:pPr>
            <a:r>
              <a:rPr lang="en-CA" sz="2600" dirty="0"/>
              <a:t>Showcase the evaluation metrics </a:t>
            </a:r>
          </a:p>
          <a:p>
            <a:pPr marL="1054100" lvl="1" indent="-457200">
              <a:spcBef>
                <a:spcPts val="0"/>
              </a:spcBef>
              <a:buSzPts val="1400"/>
              <a:buFont typeface="Arial" panose="020B0604020202020204" pitchFamily="34" charset="0"/>
              <a:buChar char="•"/>
            </a:pPr>
            <a:r>
              <a:rPr lang="en-CA" sz="2600" dirty="0"/>
              <a:t>Allow users to upload multiple images with a json caption file</a:t>
            </a:r>
          </a:p>
        </p:txBody>
      </p:sp>
      <p:sp>
        <p:nvSpPr>
          <p:cNvPr id="13" name="Title 2">
            <a:extLst>
              <a:ext uri="{FF2B5EF4-FFF2-40B4-BE49-F238E27FC236}">
                <a16:creationId xmlns:a16="http://schemas.microsoft.com/office/drawing/2014/main" id="{465EA3A0-FF41-1041-8BF7-219A06A82084}"/>
              </a:ext>
            </a:extLst>
          </p:cNvPr>
          <p:cNvSpPr txBox="1">
            <a:spLocks/>
          </p:cNvSpPr>
          <p:nvPr/>
        </p:nvSpPr>
        <p:spPr>
          <a:xfrm>
            <a:off x="1087392" y="307571"/>
            <a:ext cx="10017215" cy="716260"/>
          </a:xfrm>
          <a:prstGeom prst="rect">
            <a:avLst/>
          </a:prstGeom>
        </p:spPr>
        <p:txBody>
          <a:bodyPr/>
          <a:lstStyle>
            <a:lvl1pPr algn="l" defTabSz="457200" rtl="0" eaLnBrk="1" latinLnBrk="0" hangingPunct="1">
              <a:spcBef>
                <a:spcPct val="0"/>
              </a:spcBef>
              <a:buNone/>
              <a:defRPr sz="3600" b="1" kern="1200">
                <a:solidFill>
                  <a:schemeClr val="tx1"/>
                </a:solidFill>
                <a:latin typeface="+mj-lt"/>
                <a:ea typeface="+mj-ea"/>
                <a:cs typeface="+mj-cs"/>
              </a:defRPr>
            </a:lvl1pPr>
          </a:lstStyle>
          <a:p>
            <a:r>
              <a:rPr lang="en-US" dirty="0"/>
              <a:t>Final Data Product: Visualization Tool</a:t>
            </a:r>
          </a:p>
        </p:txBody>
      </p:sp>
      <p:sp>
        <p:nvSpPr>
          <p:cNvPr id="2" name="Slide Number Placeholder 1">
            <a:extLst>
              <a:ext uri="{FF2B5EF4-FFF2-40B4-BE49-F238E27FC236}">
                <a16:creationId xmlns:a16="http://schemas.microsoft.com/office/drawing/2014/main" id="{A4C97213-5AB7-344C-A91E-7C7DDC35CF9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583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96EDE2-2BDA-0A4A-81C2-BFDCD290659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6;p15">
            <a:extLst>
              <a:ext uri="{FF2B5EF4-FFF2-40B4-BE49-F238E27FC236}">
                <a16:creationId xmlns:a16="http://schemas.microsoft.com/office/drawing/2014/main" id="{72A648C9-E1A3-A444-BCE4-3F86F4749FA0}"/>
              </a:ext>
            </a:extLst>
          </p:cNvPr>
          <p:cNvSpPr txBox="1">
            <a:spLocks noGrp="1"/>
          </p:cNvSpPr>
          <p:nvPr>
            <p:ph type="title"/>
          </p:nvPr>
        </p:nvSpPr>
        <p:spPr>
          <a:xfrm>
            <a:off x="1071875" y="245509"/>
            <a:ext cx="8520600" cy="572700"/>
          </a:xfrm>
          <a:prstGeom prst="rect">
            <a:avLst/>
          </a:prstGeom>
        </p:spPr>
        <p:txBody>
          <a:bodyPr spcFirstLastPara="1" wrap="square" lIns="91425" tIns="91425" rIns="91425" bIns="91425" anchor="t" anchorCtr="0">
            <a:noAutofit/>
          </a:bodyPr>
          <a:lstStyle/>
          <a:p>
            <a:pPr>
              <a:spcBef>
                <a:spcPts val="0"/>
              </a:spcBef>
            </a:pPr>
            <a:r>
              <a:rPr lang="en-US" dirty="0"/>
              <a:t>Final Data Product: Visualization Tool</a:t>
            </a:r>
            <a:r>
              <a:rPr lang="en" dirty="0"/>
              <a:t> </a:t>
            </a:r>
            <a:endParaRPr dirty="0"/>
          </a:p>
        </p:txBody>
      </p:sp>
      <p:pic>
        <p:nvPicPr>
          <p:cNvPr id="7" name="Google Shape;67;p15">
            <a:extLst>
              <a:ext uri="{FF2B5EF4-FFF2-40B4-BE49-F238E27FC236}">
                <a16:creationId xmlns:a16="http://schemas.microsoft.com/office/drawing/2014/main" id="{F19801AB-6576-204C-8BE7-8C2A13F256D7}"/>
              </a:ext>
            </a:extLst>
          </p:cNvPr>
          <p:cNvPicPr preferRelativeResize="0"/>
          <p:nvPr/>
        </p:nvPicPr>
        <p:blipFill>
          <a:blip r:embed="rId3">
            <a:alphaModFix/>
          </a:blip>
          <a:stretch>
            <a:fillRect/>
          </a:stretch>
        </p:blipFill>
        <p:spPr>
          <a:xfrm>
            <a:off x="1090324" y="1830737"/>
            <a:ext cx="1422450" cy="1422450"/>
          </a:xfrm>
          <a:prstGeom prst="rect">
            <a:avLst/>
          </a:prstGeom>
          <a:noFill/>
          <a:ln>
            <a:noFill/>
          </a:ln>
        </p:spPr>
      </p:pic>
      <p:pic>
        <p:nvPicPr>
          <p:cNvPr id="8" name="Google Shape;68;p15">
            <a:extLst>
              <a:ext uri="{FF2B5EF4-FFF2-40B4-BE49-F238E27FC236}">
                <a16:creationId xmlns:a16="http://schemas.microsoft.com/office/drawing/2014/main" id="{016C8C1E-00AD-544C-819C-93C454CE27C8}"/>
              </a:ext>
            </a:extLst>
          </p:cNvPr>
          <p:cNvPicPr preferRelativeResize="0"/>
          <p:nvPr/>
        </p:nvPicPr>
        <p:blipFill>
          <a:blip r:embed="rId4">
            <a:alphaModFix/>
          </a:blip>
          <a:stretch>
            <a:fillRect/>
          </a:stretch>
        </p:blipFill>
        <p:spPr>
          <a:xfrm>
            <a:off x="2812969" y="1673059"/>
            <a:ext cx="1008842" cy="1422450"/>
          </a:xfrm>
          <a:prstGeom prst="rect">
            <a:avLst/>
          </a:prstGeom>
          <a:noFill/>
          <a:ln>
            <a:noFill/>
          </a:ln>
        </p:spPr>
      </p:pic>
      <p:pic>
        <p:nvPicPr>
          <p:cNvPr id="9" name="Google Shape;69;p15">
            <a:extLst>
              <a:ext uri="{FF2B5EF4-FFF2-40B4-BE49-F238E27FC236}">
                <a16:creationId xmlns:a16="http://schemas.microsoft.com/office/drawing/2014/main" id="{2F0AC302-85DF-2047-86DA-DA492ED51FEA}"/>
              </a:ext>
            </a:extLst>
          </p:cNvPr>
          <p:cNvPicPr preferRelativeResize="0"/>
          <p:nvPr/>
        </p:nvPicPr>
        <p:blipFill>
          <a:blip r:embed="rId5">
            <a:alphaModFix/>
          </a:blip>
          <a:stretch>
            <a:fillRect/>
          </a:stretch>
        </p:blipFill>
        <p:spPr>
          <a:xfrm>
            <a:off x="2088581" y="3363383"/>
            <a:ext cx="1008850" cy="1420915"/>
          </a:xfrm>
          <a:prstGeom prst="rect">
            <a:avLst/>
          </a:prstGeom>
          <a:noFill/>
          <a:ln>
            <a:noFill/>
          </a:ln>
        </p:spPr>
      </p:pic>
      <p:sp>
        <p:nvSpPr>
          <p:cNvPr id="10" name="Google Shape;70;p15">
            <a:extLst>
              <a:ext uri="{FF2B5EF4-FFF2-40B4-BE49-F238E27FC236}">
                <a16:creationId xmlns:a16="http://schemas.microsoft.com/office/drawing/2014/main" id="{6647AA3D-A9FF-DB42-86A8-8DC2E4D79437}"/>
              </a:ext>
            </a:extLst>
          </p:cNvPr>
          <p:cNvSpPr txBox="1"/>
          <p:nvPr/>
        </p:nvSpPr>
        <p:spPr>
          <a:xfrm>
            <a:off x="143435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Front End</a:t>
            </a:r>
            <a:endParaRPr/>
          </a:p>
          <a:p>
            <a:pPr marL="0" lvl="0" indent="0" algn="ctr" rtl="0">
              <a:spcBef>
                <a:spcPts val="0"/>
              </a:spcBef>
              <a:spcAft>
                <a:spcPts val="0"/>
              </a:spcAft>
              <a:buNone/>
            </a:pPr>
            <a:r>
              <a:rPr lang="en" sz="900"/>
              <a:t>HTML, CSS, JavaScript</a:t>
            </a:r>
            <a:r>
              <a:rPr lang="en"/>
              <a:t> </a:t>
            </a:r>
            <a:endParaRPr/>
          </a:p>
        </p:txBody>
      </p:sp>
      <p:pic>
        <p:nvPicPr>
          <p:cNvPr id="11" name="Google Shape;71;p15">
            <a:extLst>
              <a:ext uri="{FF2B5EF4-FFF2-40B4-BE49-F238E27FC236}">
                <a16:creationId xmlns:a16="http://schemas.microsoft.com/office/drawing/2014/main" id="{035772F4-586F-F046-BEAC-897EB0AD38DF}"/>
              </a:ext>
            </a:extLst>
          </p:cNvPr>
          <p:cNvPicPr preferRelativeResize="0"/>
          <p:nvPr/>
        </p:nvPicPr>
        <p:blipFill>
          <a:blip r:embed="rId6">
            <a:alphaModFix/>
          </a:blip>
          <a:stretch>
            <a:fillRect/>
          </a:stretch>
        </p:blipFill>
        <p:spPr>
          <a:xfrm>
            <a:off x="4183312" y="2829283"/>
            <a:ext cx="2464251" cy="858374"/>
          </a:xfrm>
          <a:prstGeom prst="rect">
            <a:avLst/>
          </a:prstGeom>
          <a:noFill/>
          <a:ln>
            <a:noFill/>
          </a:ln>
        </p:spPr>
      </p:pic>
      <p:sp>
        <p:nvSpPr>
          <p:cNvPr id="12" name="Google Shape;72;p15">
            <a:extLst>
              <a:ext uri="{FF2B5EF4-FFF2-40B4-BE49-F238E27FC236}">
                <a16:creationId xmlns:a16="http://schemas.microsoft.com/office/drawing/2014/main" id="{5F6450DD-FD92-AF49-A27F-10509BF0B1F5}"/>
              </a:ext>
            </a:extLst>
          </p:cNvPr>
          <p:cNvSpPr txBox="1"/>
          <p:nvPr/>
        </p:nvSpPr>
        <p:spPr>
          <a:xfrm>
            <a:off x="42526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Back End</a:t>
            </a:r>
            <a:endParaRPr/>
          </a:p>
          <a:p>
            <a:pPr marL="0" lvl="0" indent="0" algn="ctr" rtl="0">
              <a:spcBef>
                <a:spcPts val="0"/>
              </a:spcBef>
              <a:spcAft>
                <a:spcPts val="0"/>
              </a:spcAft>
              <a:buNone/>
            </a:pPr>
            <a:r>
              <a:rPr lang="en" sz="900">
                <a:solidFill>
                  <a:schemeClr val="dk1"/>
                </a:solidFill>
              </a:rPr>
              <a:t>Django - Python based web framework</a:t>
            </a:r>
            <a:r>
              <a:rPr lang="en"/>
              <a:t> </a:t>
            </a:r>
            <a:endParaRPr/>
          </a:p>
        </p:txBody>
      </p:sp>
      <p:pic>
        <p:nvPicPr>
          <p:cNvPr id="13" name="Google Shape;73;p15">
            <a:extLst>
              <a:ext uri="{FF2B5EF4-FFF2-40B4-BE49-F238E27FC236}">
                <a16:creationId xmlns:a16="http://schemas.microsoft.com/office/drawing/2014/main" id="{2EB050F1-4396-2242-8154-E373ECDD0D98}"/>
              </a:ext>
            </a:extLst>
          </p:cNvPr>
          <p:cNvPicPr preferRelativeResize="0"/>
          <p:nvPr/>
        </p:nvPicPr>
        <p:blipFill>
          <a:blip r:embed="rId7">
            <a:alphaModFix/>
          </a:blip>
          <a:stretch>
            <a:fillRect/>
          </a:stretch>
        </p:blipFill>
        <p:spPr>
          <a:xfrm>
            <a:off x="7891602" y="2315063"/>
            <a:ext cx="1558523" cy="1886825"/>
          </a:xfrm>
          <a:prstGeom prst="rect">
            <a:avLst/>
          </a:prstGeom>
          <a:noFill/>
          <a:ln>
            <a:noFill/>
          </a:ln>
        </p:spPr>
      </p:pic>
      <p:sp>
        <p:nvSpPr>
          <p:cNvPr id="14" name="Google Shape;74;p15">
            <a:extLst>
              <a:ext uri="{FF2B5EF4-FFF2-40B4-BE49-F238E27FC236}">
                <a16:creationId xmlns:a16="http://schemas.microsoft.com/office/drawing/2014/main" id="{2982F8E6-772E-4448-9927-E665E8F159D0}"/>
              </a:ext>
            </a:extLst>
          </p:cNvPr>
          <p:cNvSpPr txBox="1"/>
          <p:nvPr/>
        </p:nvSpPr>
        <p:spPr>
          <a:xfrm>
            <a:off x="76054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Database</a:t>
            </a:r>
            <a:endParaRPr/>
          </a:p>
          <a:p>
            <a:pPr marL="0" lvl="0" indent="0" algn="ctr" rtl="0">
              <a:spcBef>
                <a:spcPts val="0"/>
              </a:spcBef>
              <a:spcAft>
                <a:spcPts val="0"/>
              </a:spcAft>
              <a:buNone/>
            </a:pPr>
            <a:r>
              <a:rPr lang="en" sz="900">
                <a:solidFill>
                  <a:schemeClr val="dk1"/>
                </a:solidFill>
              </a:rPr>
              <a:t>AWS S3: To store all the images and caption json file</a:t>
            </a:r>
            <a:r>
              <a:rPr lang="en"/>
              <a:t> </a:t>
            </a:r>
            <a:endParaRPr/>
          </a:p>
        </p:txBody>
      </p:sp>
      <p:sp>
        <p:nvSpPr>
          <p:cNvPr id="2" name="Slide Number Placeholder 1">
            <a:extLst>
              <a:ext uri="{FF2B5EF4-FFF2-40B4-BE49-F238E27FC236}">
                <a16:creationId xmlns:a16="http://schemas.microsoft.com/office/drawing/2014/main" id="{C8B5B1D7-BAAC-D44E-AB92-0097E209FE9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86ED51A-3070-1549-9D0B-D10D33859167}"/>
              </a:ext>
            </a:extLst>
          </p:cNvPr>
          <p:cNvSpPr/>
          <p:nvPr/>
        </p:nvSpPr>
        <p:spPr>
          <a:xfrm>
            <a:off x="901861" y="5796826"/>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8">
                  <a:extLst>
                    <a:ext uri="{A12FA001-AC4F-418D-AE19-62706E023703}">
                      <ahyp:hlinkClr xmlns:ahyp="http://schemas.microsoft.com/office/drawing/2018/hyperlinkcolor" val="tx"/>
                    </a:ext>
                  </a:extLst>
                </a:hlinkClick>
              </a:rPr>
              <a:t>HTML logo</a:t>
            </a:r>
            <a:r>
              <a:rPr lang="en-US" sz="1500" dirty="0">
                <a:solidFill>
                  <a:schemeClr val="bg1">
                    <a:lumMod val="50000"/>
                  </a:schemeClr>
                </a:solidFill>
              </a:rPr>
              <a:t>, </a:t>
            </a:r>
            <a:r>
              <a:rPr lang="en-US" sz="1500" dirty="0">
                <a:solidFill>
                  <a:schemeClr val="bg1">
                    <a:lumMod val="50000"/>
                  </a:schemeClr>
                </a:solidFill>
                <a:hlinkClick r:id="rId9">
                  <a:extLst>
                    <a:ext uri="{A12FA001-AC4F-418D-AE19-62706E023703}">
                      <ahyp:hlinkClr xmlns:ahyp="http://schemas.microsoft.com/office/drawing/2018/hyperlinkcolor" val="tx"/>
                    </a:ext>
                  </a:extLst>
                </a:hlinkClick>
              </a:rPr>
              <a:t>CSS logo</a:t>
            </a:r>
            <a:r>
              <a:rPr lang="en-US" sz="1500" dirty="0">
                <a:solidFill>
                  <a:schemeClr val="bg1">
                    <a:lumMod val="50000"/>
                  </a:schemeClr>
                </a:solidFill>
              </a:rPr>
              <a:t>, </a:t>
            </a:r>
            <a:r>
              <a:rPr lang="en-US" sz="1500" dirty="0">
                <a:solidFill>
                  <a:schemeClr val="bg1">
                    <a:lumMod val="50000"/>
                  </a:schemeClr>
                </a:solidFill>
                <a:hlinkClick r:id="rId10">
                  <a:extLst>
                    <a:ext uri="{A12FA001-AC4F-418D-AE19-62706E023703}">
                      <ahyp:hlinkClr xmlns:ahyp="http://schemas.microsoft.com/office/drawing/2018/hyperlinkcolor" val="tx"/>
                    </a:ext>
                  </a:extLst>
                </a:hlinkClick>
              </a:rPr>
              <a:t>Javascript logo</a:t>
            </a:r>
            <a:r>
              <a:rPr lang="en-US" sz="1500" dirty="0">
                <a:solidFill>
                  <a:schemeClr val="bg1">
                    <a:lumMod val="50000"/>
                  </a:schemeClr>
                </a:solidFill>
              </a:rPr>
              <a:t> , </a:t>
            </a:r>
            <a:r>
              <a:rPr lang="en-US" sz="1500" dirty="0">
                <a:solidFill>
                  <a:schemeClr val="bg1">
                    <a:lumMod val="50000"/>
                  </a:schemeClr>
                </a:solidFill>
                <a:hlinkClick r:id="rId11">
                  <a:extLst>
                    <a:ext uri="{A12FA001-AC4F-418D-AE19-62706E023703}">
                      <ahyp:hlinkClr xmlns:ahyp="http://schemas.microsoft.com/office/drawing/2018/hyperlinkcolor" val="tx"/>
                    </a:ext>
                  </a:extLst>
                </a:hlinkClick>
              </a:rPr>
              <a:t>django logo</a:t>
            </a:r>
            <a:r>
              <a:rPr lang="en-US" sz="1500" dirty="0">
                <a:solidFill>
                  <a:schemeClr val="bg1">
                    <a:lumMod val="50000"/>
                  </a:schemeClr>
                </a:solidFill>
              </a:rPr>
              <a:t>, </a:t>
            </a:r>
            <a:r>
              <a:rPr lang="en-US" sz="1500" dirty="0">
                <a:solidFill>
                  <a:schemeClr val="bg1">
                    <a:lumMod val="50000"/>
                  </a:schemeClr>
                </a:solidFill>
                <a:hlinkClick r:id="rId12">
                  <a:extLst>
                    <a:ext uri="{A12FA001-AC4F-418D-AE19-62706E023703}">
                      <ahyp:hlinkClr xmlns:ahyp="http://schemas.microsoft.com/office/drawing/2018/hyperlinkcolor" val="tx"/>
                    </a:ext>
                  </a:extLst>
                </a:hlinkClick>
              </a:rPr>
              <a:t>S3 logo</a:t>
            </a:r>
            <a:endParaRPr lang="en-US" sz="1500" dirty="0">
              <a:solidFill>
                <a:schemeClr val="bg1">
                  <a:lumMod val="50000"/>
                </a:schemeClr>
              </a:solidFill>
            </a:endParaRPr>
          </a:p>
        </p:txBody>
      </p:sp>
    </p:spTree>
    <p:extLst>
      <p:ext uri="{BB962C8B-B14F-4D97-AF65-F5344CB8AC3E}">
        <p14:creationId xmlns:p14="http://schemas.microsoft.com/office/powerpoint/2010/main" val="7988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09481-48CF-284C-A47E-9DA840C12098}"/>
              </a:ext>
            </a:extLst>
          </p:cNvPr>
          <p:cNvSpPr>
            <a:spLocks noGrp="1"/>
          </p:cNvSpPr>
          <p:nvPr>
            <p:ph sz="half" idx="2"/>
          </p:nvPr>
        </p:nvSpPr>
        <p:spPr>
          <a:xfrm>
            <a:off x="1124516" y="1605691"/>
            <a:ext cx="7010400" cy="4351338"/>
          </a:xfrm>
        </p:spPr>
        <p:txBody>
          <a:bodyPr/>
          <a:lstStyle/>
          <a:p>
            <a:r>
              <a:rPr lang="en-US" sz="2600" dirty="0"/>
              <a:t>Demo for showcasing</a:t>
            </a:r>
          </a:p>
          <a:p>
            <a:r>
              <a:rPr lang="en-US" sz="2600" dirty="0"/>
              <a:t>Insert screenshot for submission later</a:t>
            </a:r>
          </a:p>
        </p:txBody>
      </p:sp>
      <p:sp>
        <p:nvSpPr>
          <p:cNvPr id="3" name="Title 2">
            <a:extLst>
              <a:ext uri="{FF2B5EF4-FFF2-40B4-BE49-F238E27FC236}">
                <a16:creationId xmlns:a16="http://schemas.microsoft.com/office/drawing/2014/main" id="{06FE5A82-C78F-6544-A895-0CA7C0347951}"/>
              </a:ext>
            </a:extLst>
          </p:cNvPr>
          <p:cNvSpPr>
            <a:spLocks noGrp="1"/>
          </p:cNvSpPr>
          <p:nvPr>
            <p:ph type="title"/>
          </p:nvPr>
        </p:nvSpPr>
        <p:spPr/>
        <p:txBody>
          <a:bodyPr/>
          <a:lstStyle/>
          <a:p>
            <a:r>
              <a:rPr lang="en-US" dirty="0"/>
              <a:t>Visualization Tool Showcasing</a:t>
            </a:r>
          </a:p>
        </p:txBody>
      </p:sp>
      <p:sp>
        <p:nvSpPr>
          <p:cNvPr id="5" name="Footer Placeholder 4">
            <a:extLst>
              <a:ext uri="{FF2B5EF4-FFF2-40B4-BE49-F238E27FC236}">
                <a16:creationId xmlns:a16="http://schemas.microsoft.com/office/drawing/2014/main" id="{5AC88BB0-7336-1E4D-B58F-9F375D79BAB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4" name="Slide Number Placeholder 3">
            <a:extLst>
              <a:ext uri="{FF2B5EF4-FFF2-40B4-BE49-F238E27FC236}">
                <a16:creationId xmlns:a16="http://schemas.microsoft.com/office/drawing/2014/main" id="{13AC6B81-75C6-0644-9399-327EE8894DE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36693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EEA3329-0097-4640-80CD-3B5CED80B64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95;p19">
            <a:extLst>
              <a:ext uri="{FF2B5EF4-FFF2-40B4-BE49-F238E27FC236}">
                <a16:creationId xmlns:a16="http://schemas.microsoft.com/office/drawing/2014/main" id="{7B5AE88E-7F32-3549-9E7E-2967EFB9D6DB}"/>
              </a:ext>
            </a:extLst>
          </p:cNvPr>
          <p:cNvSpPr txBox="1">
            <a:spLocks noGrp="1"/>
          </p:cNvSpPr>
          <p:nvPr>
            <p:ph type="title"/>
          </p:nvPr>
        </p:nvSpPr>
        <p:spPr>
          <a:xfrm>
            <a:off x="1251835" y="39813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 name="Google Shape;96;p19">
            <a:extLst>
              <a:ext uri="{FF2B5EF4-FFF2-40B4-BE49-F238E27FC236}">
                <a16:creationId xmlns:a16="http://schemas.microsoft.com/office/drawing/2014/main" id="{50A2F62A-6820-3D46-91B4-E15B495E9A0E}"/>
              </a:ext>
            </a:extLst>
          </p:cNvPr>
          <p:cNvSpPr txBox="1">
            <a:spLocks/>
          </p:cNvSpPr>
          <p:nvPr/>
        </p:nvSpPr>
        <p:spPr>
          <a:xfrm>
            <a:off x="1251835" y="1433828"/>
            <a:ext cx="10002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We have been successful in creating a functional data pipeline and visualization tool</a:t>
            </a:r>
          </a:p>
          <a:p>
            <a:pPr marL="1054100" lvl="1" indent="-457200">
              <a:spcBef>
                <a:spcPts val="0"/>
              </a:spcBef>
              <a:buSzPts val="1400"/>
              <a:buFont typeface="Arial" panose="020B0604020202020204" pitchFamily="34" charset="0"/>
              <a:buChar char="•"/>
            </a:pPr>
            <a:r>
              <a:rPr lang="en-CA" sz="2200" dirty="0"/>
              <a:t>Our goals were met and all the features we aimed to create are available</a:t>
            </a:r>
          </a:p>
          <a:p>
            <a:pPr marL="1054100" lvl="1" indent="-457200">
              <a:spcBef>
                <a:spcPts val="0"/>
              </a:spcBef>
              <a:buSzPts val="1400"/>
              <a:buFont typeface="Arial" panose="020B0604020202020204" pitchFamily="34" charset="0"/>
              <a:buChar char="•"/>
            </a:pPr>
            <a:r>
              <a:rPr lang="en-CA" sz="2200" dirty="0"/>
              <a:t>Performance of the model is fair</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We hope that MDA can iterate and improve upon our work</a:t>
            </a:r>
          </a:p>
        </p:txBody>
      </p:sp>
      <p:sp>
        <p:nvSpPr>
          <p:cNvPr id="2" name="Slide Number Placeholder 1">
            <a:extLst>
              <a:ext uri="{FF2B5EF4-FFF2-40B4-BE49-F238E27FC236}">
                <a16:creationId xmlns:a16="http://schemas.microsoft.com/office/drawing/2014/main" id="{193F63F5-C40D-DD4E-B178-4DDE49B16C3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089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C0A0C3-A294-444D-B8E9-5AC1B11E3D7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1;p20">
            <a:extLst>
              <a:ext uri="{FF2B5EF4-FFF2-40B4-BE49-F238E27FC236}">
                <a16:creationId xmlns:a16="http://schemas.microsoft.com/office/drawing/2014/main" id="{8B51C700-D69A-3646-9ECD-40653D0B7746}"/>
              </a:ext>
            </a:extLst>
          </p:cNvPr>
          <p:cNvSpPr txBox="1">
            <a:spLocks/>
          </p:cNvSpPr>
          <p:nvPr/>
        </p:nvSpPr>
        <p:spPr>
          <a:xfrm>
            <a:off x="1263557" y="280902"/>
            <a:ext cx="8520600" cy="572700"/>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3600" b="1" kern="1200">
                <a:solidFill>
                  <a:schemeClr val="tx1"/>
                </a:solidFill>
                <a:latin typeface="+mj-lt"/>
                <a:ea typeface="+mj-ea"/>
                <a:cs typeface="+mj-cs"/>
              </a:defRPr>
            </a:lvl1pPr>
          </a:lstStyle>
          <a:p>
            <a:pPr>
              <a:spcBef>
                <a:spcPts val="0"/>
              </a:spcBef>
            </a:pPr>
            <a:r>
              <a:rPr lang="en-CA" dirty="0"/>
              <a:t>Limitations</a:t>
            </a:r>
          </a:p>
        </p:txBody>
      </p:sp>
      <p:sp>
        <p:nvSpPr>
          <p:cNvPr id="7" name="Google Shape;102;p20">
            <a:extLst>
              <a:ext uri="{FF2B5EF4-FFF2-40B4-BE49-F238E27FC236}">
                <a16:creationId xmlns:a16="http://schemas.microsoft.com/office/drawing/2014/main" id="{B72E673E-337D-914A-86A6-1F439DFFDCBA}"/>
              </a:ext>
            </a:extLst>
          </p:cNvPr>
          <p:cNvSpPr txBox="1">
            <a:spLocks/>
          </p:cNvSpPr>
          <p:nvPr/>
        </p:nvSpPr>
        <p:spPr>
          <a:xfrm>
            <a:off x="1263557" y="1175920"/>
            <a:ext cx="10074947" cy="3829833"/>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Relatively small dataset</a:t>
            </a:r>
          </a:p>
          <a:p>
            <a:pPr marL="1054100" lvl="1" indent="-457200">
              <a:spcBef>
                <a:spcPts val="0"/>
              </a:spcBef>
              <a:buSzPts val="1400"/>
              <a:buFont typeface="Arial" panose="020B0604020202020204" pitchFamily="34" charset="0"/>
              <a:buChar char="•"/>
            </a:pPr>
            <a:r>
              <a:rPr lang="en-CA" sz="2200" dirty="0"/>
              <a:t>Poor performance of CNN feature extraction models trained from scratch</a:t>
            </a:r>
          </a:p>
          <a:p>
            <a:pPr marL="1054100" lvl="1" indent="-457200">
              <a:spcBef>
                <a:spcPts val="0"/>
              </a:spcBef>
              <a:buSzPts val="1400"/>
              <a:buFont typeface="Arial" panose="020B0604020202020204" pitchFamily="34" charset="0"/>
              <a:buChar char="•"/>
            </a:pPr>
            <a:r>
              <a:rPr lang="en-CA" sz="2200" dirty="0"/>
              <a:t>Using pre-trained model trained on ImageNet type images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Attention model did not perform as expected</a:t>
            </a:r>
          </a:p>
          <a:p>
            <a:pPr marL="1054100" lvl="1" indent="-457200">
              <a:spcBef>
                <a:spcPts val="0"/>
              </a:spcBef>
              <a:buSzPts val="1400"/>
              <a:buFont typeface="Arial" panose="020B0604020202020204" pitchFamily="34" charset="0"/>
              <a:buChar char="•"/>
            </a:pPr>
            <a:r>
              <a:rPr lang="en-CA" sz="2200" dirty="0"/>
              <a:t>The captions were not significantly improved and was at times worse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Short project time</a:t>
            </a:r>
          </a:p>
          <a:p>
            <a:pPr marL="1054100" lvl="1" indent="-457200">
              <a:spcBef>
                <a:spcPts val="0"/>
              </a:spcBef>
              <a:buSzPts val="1400"/>
              <a:buFont typeface="Arial" panose="020B0604020202020204" pitchFamily="34" charset="0"/>
              <a:buChar char="•"/>
            </a:pPr>
            <a:r>
              <a:rPr lang="en-CA" sz="2200" dirty="0"/>
              <a:t>Lacked time to add or fine tune more layers</a:t>
            </a:r>
          </a:p>
        </p:txBody>
      </p:sp>
      <p:sp>
        <p:nvSpPr>
          <p:cNvPr id="2" name="Slide Number Placeholder 1">
            <a:extLst>
              <a:ext uri="{FF2B5EF4-FFF2-40B4-BE49-F238E27FC236}">
                <a16:creationId xmlns:a16="http://schemas.microsoft.com/office/drawing/2014/main" id="{3398FC02-A818-CB4C-BCF4-37F351CF7C0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608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A115BC9-8D31-524D-89B0-096BD954F3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7;p21">
            <a:extLst>
              <a:ext uri="{FF2B5EF4-FFF2-40B4-BE49-F238E27FC236}">
                <a16:creationId xmlns:a16="http://schemas.microsoft.com/office/drawing/2014/main" id="{51729C9C-78D2-5141-AB8C-358C42816681}"/>
              </a:ext>
            </a:extLst>
          </p:cNvPr>
          <p:cNvSpPr txBox="1">
            <a:spLocks noGrp="1"/>
          </p:cNvSpPr>
          <p:nvPr>
            <p:ph type="title"/>
          </p:nvPr>
        </p:nvSpPr>
        <p:spPr>
          <a:xfrm>
            <a:off x="1169773"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7" name="Google Shape;108;p21">
            <a:extLst>
              <a:ext uri="{FF2B5EF4-FFF2-40B4-BE49-F238E27FC236}">
                <a16:creationId xmlns:a16="http://schemas.microsoft.com/office/drawing/2014/main" id="{020166EA-642C-8043-A15E-28EF8A01E636}"/>
              </a:ext>
            </a:extLst>
          </p:cNvPr>
          <p:cNvSpPr txBox="1">
            <a:spLocks/>
          </p:cNvSpPr>
          <p:nvPr/>
        </p:nvSpPr>
        <p:spPr>
          <a:xfrm>
            <a:off x="1169773" y="1386936"/>
            <a:ext cx="1008438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Explore training a CNN feature extraction model from scratch</a:t>
            </a:r>
          </a:p>
          <a:p>
            <a:pPr marL="1054100" lvl="1" indent="-457200">
              <a:spcBef>
                <a:spcPts val="0"/>
              </a:spcBef>
              <a:buSzPts val="1400"/>
              <a:buFont typeface="Arial" panose="020B0604020202020204" pitchFamily="34" charset="0"/>
              <a:buChar char="•"/>
            </a:pPr>
            <a:r>
              <a:rPr lang="en-CA" sz="2200" dirty="0"/>
              <a:t>Use much larger captioned satellite image datasets found online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Fix or refine attention model</a:t>
            </a:r>
          </a:p>
          <a:p>
            <a:pPr marL="1054100" lvl="1" indent="-457200">
              <a:spcBef>
                <a:spcPts val="0"/>
              </a:spcBef>
              <a:buSzPts val="1400"/>
              <a:buFont typeface="Arial" panose="020B0604020202020204" pitchFamily="34" charset="0"/>
              <a:buChar char="•"/>
            </a:pPr>
            <a:r>
              <a:rPr lang="en-CA" sz="2200" dirty="0"/>
              <a:t>A well implemented attention model should yield better results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Add or fine tune model layers</a:t>
            </a:r>
          </a:p>
          <a:p>
            <a:pPr marL="114300" indent="0">
              <a:spcBef>
                <a:spcPts val="0"/>
              </a:spcBef>
              <a:buSzPts val="1800"/>
              <a:buNone/>
            </a:pPr>
            <a:endParaRPr lang="en-CA" sz="2600" dirty="0"/>
          </a:p>
          <a:p>
            <a:pPr marL="571500" indent="-457200">
              <a:spcBef>
                <a:spcPts val="0"/>
              </a:spcBef>
              <a:buSzPts val="1800"/>
              <a:buFont typeface="Arial" panose="020B0604020202020204" pitchFamily="34" charset="0"/>
              <a:buChar char="•"/>
            </a:pPr>
            <a:r>
              <a:rPr lang="en-CA" sz="2600" dirty="0"/>
              <a:t>More comprehensive cross-dataset performance evaluation</a:t>
            </a:r>
          </a:p>
        </p:txBody>
      </p:sp>
      <p:sp>
        <p:nvSpPr>
          <p:cNvPr id="2" name="Slide Number Placeholder 1">
            <a:extLst>
              <a:ext uri="{FF2B5EF4-FFF2-40B4-BE49-F238E27FC236}">
                <a16:creationId xmlns:a16="http://schemas.microsoft.com/office/drawing/2014/main" id="{D6D8C6A6-5919-914D-B383-FD2F5BDCCAB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94254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CC717-2667-C845-880E-8BCE90721232}"/>
              </a:ext>
            </a:extLst>
          </p:cNvPr>
          <p:cNvSpPr>
            <a:spLocks noGrp="1"/>
          </p:cNvSpPr>
          <p:nvPr>
            <p:ph type="title"/>
          </p:nvPr>
        </p:nvSpPr>
        <p:spPr>
          <a:xfrm>
            <a:off x="1087392" y="370903"/>
            <a:ext cx="10017215" cy="716260"/>
          </a:xfrm>
        </p:spPr>
        <p:txBody>
          <a:bodyPr/>
          <a:lstStyle/>
          <a:p>
            <a:r>
              <a:rPr lang="en-US" dirty="0"/>
              <a:t>References</a:t>
            </a:r>
          </a:p>
        </p:txBody>
      </p:sp>
      <p:sp>
        <p:nvSpPr>
          <p:cNvPr id="5" name="Slide Number Placeholder 4">
            <a:extLst>
              <a:ext uri="{FF2B5EF4-FFF2-40B4-BE49-F238E27FC236}">
                <a16:creationId xmlns:a16="http://schemas.microsoft.com/office/drawing/2014/main" id="{9E803FFB-B20C-5748-B4F7-9D1740DB298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03E3E6A8-AA33-FF43-BC5D-9F9A95D65FC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E67AFE45-1446-5A4D-B590-F11993D542EA}"/>
              </a:ext>
            </a:extLst>
          </p:cNvPr>
          <p:cNvSpPr/>
          <p:nvPr/>
        </p:nvSpPr>
        <p:spPr>
          <a:xfrm>
            <a:off x="848139" y="1245704"/>
            <a:ext cx="10628243" cy="4247317"/>
          </a:xfrm>
          <a:prstGeom prst="rect">
            <a:avLst/>
          </a:prstGeom>
        </p:spPr>
        <p:txBody>
          <a:bodyPr wrap="square">
            <a:spAutoFit/>
          </a:bodyPr>
          <a:lstStyle/>
          <a:p>
            <a:r>
              <a:rPr lang="en-US" dirty="0"/>
              <a:t>1. B. Qu, X. Li, D. Tao, and X. Lu, “Deep semantic understanding of high resolution remote sensing image,” International Conference on Computer, Information and Telecommunication Systems, pp. 124–128, 2016</a:t>
            </a:r>
          </a:p>
          <a:p>
            <a:pPr marL="342900" indent="-342900">
              <a:buAutoNum type="arabicPeriod"/>
            </a:pPr>
            <a:endParaRPr lang="en-US" dirty="0"/>
          </a:p>
          <a:p>
            <a:r>
              <a:rPr lang="en-US" dirty="0"/>
              <a:t>2. Lu, X.; Wang, B.; Zheng, X.; Li, X. Exploring models and data for remote sensing image caption generation. IEEE Trans. </a:t>
            </a:r>
            <a:r>
              <a:rPr lang="en-US" dirty="0" err="1"/>
              <a:t>Geosci</a:t>
            </a:r>
            <a:r>
              <a:rPr lang="en-US" dirty="0"/>
              <a:t>. Remote Sens. 2018, 56, 2183–2195</a:t>
            </a:r>
          </a:p>
          <a:p>
            <a:endParaRPr lang="en-US" dirty="0"/>
          </a:p>
          <a:p>
            <a:r>
              <a:rPr lang="en-US" dirty="0"/>
              <a:t>3. Zhang, X.; Wang, X.; Tang, X.; Zhou, H.; Li, C. Description Generation for Remote Sensing Images Using Attribute Attention Mechanism. Remote Sens. 2019, 11, 612</a:t>
            </a:r>
          </a:p>
          <a:p>
            <a:endParaRPr lang="en-US" dirty="0"/>
          </a:p>
          <a:p>
            <a:r>
              <a:rPr lang="en-US" dirty="0"/>
              <a:t>4. Li, Y.; Fang, S.; Jiao, L.; Liu, R.; Shang, R. A Multi-Level Attention Model for Remote Sensing Image Captions. Remote Sens. 2020, 12, 939</a:t>
            </a:r>
          </a:p>
          <a:p>
            <a:endParaRPr lang="en-US" dirty="0"/>
          </a:p>
          <a:p>
            <a:r>
              <a:rPr lang="en-US" dirty="0"/>
              <a:t>5. </a:t>
            </a:r>
            <a:r>
              <a:rPr lang="en-CA" dirty="0"/>
              <a:t>SPICE: Semantic Propositional Image Caption Evaluation. Peter Anderson, </a:t>
            </a:r>
            <a:r>
              <a:rPr lang="en-CA" dirty="0" err="1"/>
              <a:t>Basura</a:t>
            </a:r>
            <a:r>
              <a:rPr lang="en-CA" dirty="0"/>
              <a:t> Fernando, Mark Johnson and Stephen Gould. In </a:t>
            </a:r>
            <a:r>
              <a:rPr lang="en-CA" i="1" dirty="0"/>
              <a:t>Proceedings of the European Conference on Computer Vision (ECCV), Amsterdam, the Netherlands, October 2016</a:t>
            </a:r>
            <a:r>
              <a:rPr lang="en-CA" dirty="0"/>
              <a:t>.</a:t>
            </a:r>
            <a:endParaRPr lang="en-US" dirty="0"/>
          </a:p>
        </p:txBody>
      </p:sp>
    </p:spTree>
    <p:extLst>
      <p:ext uri="{BB962C8B-B14F-4D97-AF65-F5344CB8AC3E}">
        <p14:creationId xmlns:p14="http://schemas.microsoft.com/office/powerpoint/2010/main" val="369296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8902BD-324D-8C42-B35E-F7DDE570C5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F1A90EA0-2965-1E4D-801E-69C3F28A4D6E}"/>
              </a:ext>
            </a:extLst>
          </p:cNvPr>
          <p:cNvSpPr/>
          <p:nvPr/>
        </p:nvSpPr>
        <p:spPr>
          <a:xfrm>
            <a:off x="2722610" y="2134997"/>
            <a:ext cx="5401481" cy="1846659"/>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Thank </a:t>
            </a:r>
            <a:r>
              <a:rPr lang="en-US" sz="60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F5AC590E-B789-6C47-98C0-6CCC3EBB0882}"/>
              </a:ext>
            </a:extLst>
          </p:cNvPr>
          <p:cNvSpPr txBox="1"/>
          <p:nvPr/>
        </p:nvSpPr>
        <p:spPr>
          <a:xfrm>
            <a:off x="4518294" y="3259180"/>
            <a:ext cx="1810111" cy="523220"/>
          </a:xfrm>
          <a:prstGeom prst="rect">
            <a:avLst/>
          </a:prstGeom>
          <a:noFill/>
        </p:spPr>
        <p:txBody>
          <a:bodyPr wrap="none" rtlCol="0">
            <a:spAutoFit/>
          </a:bodyPr>
          <a:lstStyle/>
          <a:p>
            <a:r>
              <a:rPr lang="en-US" sz="2800" dirty="0">
                <a:latin typeface="Big Caslon Medium" panose="02000603090000020003" pitchFamily="2" charset="-79"/>
                <a:cs typeface="Big Caslon Medium" panose="02000603090000020003" pitchFamily="2" charset="-79"/>
              </a:rPr>
              <a:t>Questions?</a:t>
            </a:r>
          </a:p>
        </p:txBody>
      </p:sp>
      <p:sp>
        <p:nvSpPr>
          <p:cNvPr id="2" name="Slide Number Placeholder 1">
            <a:extLst>
              <a:ext uri="{FF2B5EF4-FFF2-40B4-BE49-F238E27FC236}">
                <a16:creationId xmlns:a16="http://schemas.microsoft.com/office/drawing/2014/main" id="{6B37811A-04A6-EB47-B308-4C81E908B3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368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dirty="0"/>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lvl="0">
              <a:spcBef>
                <a:spcPts val="0"/>
              </a:spcBef>
            </a:pPr>
            <a:r>
              <a:rPr lang="en" dirty="0"/>
              <a:t>Data Science Problem and Motivation</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971765" y="1220328"/>
            <a:ext cx="10723348"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Access to a vast database of uncaptioned satellite images</a:t>
            </a:r>
          </a:p>
          <a:p>
            <a:pPr marL="1054100" lvl="1" indent="-457200">
              <a:spcBef>
                <a:spcPts val="0"/>
              </a:spcBef>
              <a:buSzPts val="1400"/>
              <a:buFont typeface="Arial" panose="020B0604020202020204" pitchFamily="34" charset="0"/>
              <a:buChar char="•"/>
            </a:pPr>
            <a:r>
              <a:rPr lang="en-CA" sz="2200" dirty="0"/>
              <a:t>We aim to caption these images</a:t>
            </a:r>
          </a:p>
          <a:p>
            <a:pPr marL="571500" lvl="0" indent="-457200">
              <a:spcBef>
                <a:spcPts val="0"/>
              </a:spcBef>
              <a:buSzPts val="1800"/>
              <a:buFont typeface="Arial" panose="020B0604020202020204" pitchFamily="34" charset="0"/>
              <a:buChar char="•"/>
            </a:pPr>
            <a:r>
              <a:rPr lang="en-CA" sz="2600" dirty="0"/>
              <a:t>Associating an image with a caption makes it accessible</a:t>
            </a:r>
          </a:p>
          <a:p>
            <a:pPr marL="1054100" lvl="1" indent="-457200">
              <a:spcBef>
                <a:spcPts val="0"/>
              </a:spcBef>
              <a:buSzPts val="1400"/>
              <a:buFont typeface="Arial" panose="020B0604020202020204" pitchFamily="34" charset="0"/>
              <a:buChar char="•"/>
            </a:pPr>
            <a:r>
              <a:rPr lang="en-CA" sz="2200" dirty="0"/>
              <a:t>Sort images based on content</a:t>
            </a:r>
          </a:p>
          <a:p>
            <a:pPr marL="1054100" lvl="1" indent="-457200">
              <a:spcBef>
                <a:spcPts val="0"/>
              </a:spcBef>
              <a:buSzPts val="1400"/>
              <a:buFont typeface="Arial" panose="020B0604020202020204" pitchFamily="34" charset="0"/>
              <a:buChar char="•"/>
            </a:pPr>
            <a:r>
              <a:rPr lang="en-CA" sz="2200" dirty="0"/>
              <a:t>Return queries</a:t>
            </a:r>
          </a:p>
          <a:p>
            <a:pPr marL="1054100" lvl="1" indent="-457200">
              <a:spcBef>
                <a:spcPts val="0"/>
              </a:spcBef>
              <a:buSzPts val="1400"/>
              <a:buFont typeface="Arial" panose="020B0604020202020204" pitchFamily="34" charset="0"/>
              <a:buChar char="•"/>
            </a:pPr>
            <a:r>
              <a:rPr lang="en-CA" sz="2200" dirty="0"/>
              <a:t>Evaluate similarity</a:t>
            </a:r>
          </a:p>
        </p:txBody>
      </p:sp>
      <p:pic>
        <p:nvPicPr>
          <p:cNvPr id="8" name="Google Shape;63;p14">
            <a:extLst>
              <a:ext uri="{FF2B5EF4-FFF2-40B4-BE49-F238E27FC236}">
                <a16:creationId xmlns:a16="http://schemas.microsoft.com/office/drawing/2014/main" id="{63721AEC-6B81-FA45-9579-7ECFDCB0645B}"/>
              </a:ext>
            </a:extLst>
          </p:cNvPr>
          <p:cNvPicPr preferRelativeResize="0"/>
          <p:nvPr/>
        </p:nvPicPr>
        <p:blipFill>
          <a:blip r:embed="rId2">
            <a:alphaModFix/>
          </a:blip>
          <a:stretch>
            <a:fillRect/>
          </a:stretch>
        </p:blipFill>
        <p:spPr>
          <a:xfrm>
            <a:off x="1831328" y="3896139"/>
            <a:ext cx="2104568" cy="2006497"/>
          </a:xfrm>
          <a:prstGeom prst="rect">
            <a:avLst/>
          </a:prstGeom>
          <a:noFill/>
          <a:ln>
            <a:noFill/>
          </a:ln>
        </p:spPr>
      </p:pic>
      <p:pic>
        <p:nvPicPr>
          <p:cNvPr id="9" name="Google Shape;64;p14">
            <a:extLst>
              <a:ext uri="{FF2B5EF4-FFF2-40B4-BE49-F238E27FC236}">
                <a16:creationId xmlns:a16="http://schemas.microsoft.com/office/drawing/2014/main" id="{055F23C9-7E13-CF49-9624-86A51249C813}"/>
              </a:ext>
            </a:extLst>
          </p:cNvPr>
          <p:cNvPicPr preferRelativeResize="0"/>
          <p:nvPr/>
        </p:nvPicPr>
        <p:blipFill>
          <a:blip r:embed="rId3">
            <a:alphaModFix/>
          </a:blip>
          <a:stretch>
            <a:fillRect/>
          </a:stretch>
        </p:blipFill>
        <p:spPr>
          <a:xfrm>
            <a:off x="4811313" y="3896140"/>
            <a:ext cx="2104568" cy="2006498"/>
          </a:xfrm>
          <a:prstGeom prst="rect">
            <a:avLst/>
          </a:prstGeom>
          <a:noFill/>
          <a:ln>
            <a:noFill/>
          </a:ln>
        </p:spPr>
      </p:pic>
      <p:pic>
        <p:nvPicPr>
          <p:cNvPr id="10" name="Google Shape;65;p14">
            <a:extLst>
              <a:ext uri="{FF2B5EF4-FFF2-40B4-BE49-F238E27FC236}">
                <a16:creationId xmlns:a16="http://schemas.microsoft.com/office/drawing/2014/main" id="{29F8111A-8CF7-874B-90CE-6B6390E03394}"/>
              </a:ext>
            </a:extLst>
          </p:cNvPr>
          <p:cNvPicPr preferRelativeResize="0"/>
          <p:nvPr/>
        </p:nvPicPr>
        <p:blipFill>
          <a:blip r:embed="rId4">
            <a:alphaModFix/>
          </a:blip>
          <a:stretch>
            <a:fillRect/>
          </a:stretch>
        </p:blipFill>
        <p:spPr>
          <a:xfrm>
            <a:off x="7732357" y="3891771"/>
            <a:ext cx="1862217" cy="2006498"/>
          </a:xfrm>
          <a:prstGeom prst="rect">
            <a:avLst/>
          </a:prstGeom>
          <a:noFill/>
          <a:ln>
            <a:noFill/>
          </a:ln>
        </p:spPr>
      </p:pic>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Image adapted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RSICD_optimal dataset</a:t>
            </a:r>
            <a:endParaRPr lang="en-US" sz="1500" dirty="0">
              <a:solidFill>
                <a:schemeClr val="bg1">
                  <a:lumMod val="50000"/>
                </a:schemeClr>
              </a:solidFill>
            </a:endParaRPr>
          </a:p>
        </p:txBody>
      </p:sp>
    </p:spTree>
    <p:extLst>
      <p:ext uri="{BB962C8B-B14F-4D97-AF65-F5344CB8AC3E}">
        <p14:creationId xmlns:p14="http://schemas.microsoft.com/office/powerpoint/2010/main" val="310300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EBAA139-69D2-404B-AF07-C66437F2D01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1" name="Google Shape;70;p15">
            <a:extLst>
              <a:ext uri="{FF2B5EF4-FFF2-40B4-BE49-F238E27FC236}">
                <a16:creationId xmlns:a16="http://schemas.microsoft.com/office/drawing/2014/main" id="{BFFCF541-0761-B346-A0B8-AC8D8BEF17B1}"/>
              </a:ext>
            </a:extLst>
          </p:cNvPr>
          <p:cNvSpPr txBox="1">
            <a:spLocks noGrp="1"/>
          </p:cNvSpPr>
          <p:nvPr>
            <p:ph type="title"/>
          </p:nvPr>
        </p:nvSpPr>
        <p:spPr>
          <a:xfrm>
            <a:off x="1158049" y="339518"/>
            <a:ext cx="8520600" cy="572700"/>
          </a:xfrm>
          <a:prstGeom prst="rect">
            <a:avLst/>
          </a:prstGeom>
        </p:spPr>
        <p:txBody>
          <a:bodyPr spcFirstLastPara="1" wrap="square" lIns="91425" tIns="91425" rIns="91425" bIns="91425" anchor="t" anchorCtr="0">
            <a:noAutofit/>
          </a:bodyPr>
          <a:lstStyle/>
          <a:p>
            <a:pPr lvl="0">
              <a:spcBef>
                <a:spcPts val="0"/>
              </a:spcBef>
            </a:pPr>
            <a:r>
              <a:rPr lang="en" dirty="0"/>
              <a:t>Overall Goal</a:t>
            </a:r>
            <a:endParaRPr dirty="0"/>
          </a:p>
        </p:txBody>
      </p:sp>
      <p:sp>
        <p:nvSpPr>
          <p:cNvPr id="12" name="Google Shape;71;p15">
            <a:extLst>
              <a:ext uri="{FF2B5EF4-FFF2-40B4-BE49-F238E27FC236}">
                <a16:creationId xmlns:a16="http://schemas.microsoft.com/office/drawing/2014/main" id="{D377CC48-9993-AB4D-8860-E2DB8DB289C0}"/>
              </a:ext>
            </a:extLst>
          </p:cNvPr>
          <p:cNvSpPr txBox="1">
            <a:spLocks/>
          </p:cNvSpPr>
          <p:nvPr/>
        </p:nvSpPr>
        <p:spPr>
          <a:xfrm>
            <a:off x="1158049" y="1340045"/>
            <a:ext cx="10764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Develop a pipeline</a:t>
            </a:r>
          </a:p>
          <a:p>
            <a:pPr marL="1054100" lvl="1" indent="-457200">
              <a:spcBef>
                <a:spcPts val="0"/>
              </a:spcBef>
              <a:buClr>
                <a:srgbClr val="434343"/>
              </a:buClr>
              <a:buSzPts val="1400"/>
              <a:buFont typeface="Arial" panose="020B0604020202020204" pitchFamily="34" charset="0"/>
              <a:buChar char="•"/>
            </a:pPr>
            <a:r>
              <a:rPr lang="en-CA" sz="2600" dirty="0">
                <a:solidFill>
                  <a:srgbClr val="434343"/>
                </a:solidFill>
                <a:highlight>
                  <a:srgbClr val="FFFFFF"/>
                </a:highlight>
              </a:rPr>
              <a:t>Given a set of labelled satellite images, develop an end-to-end image captioning system.</a:t>
            </a:r>
            <a:endParaRPr lang="en-CA" sz="2600" dirty="0">
              <a:solidFill>
                <a:srgbClr val="434343"/>
              </a:solidFill>
            </a:endParaRPr>
          </a:p>
          <a:p>
            <a:pPr marL="571500" lvl="0" indent="-457200">
              <a:spcBef>
                <a:spcPts val="0"/>
              </a:spcBef>
              <a:buSzPts val="1800"/>
              <a:buFont typeface="Arial" panose="020B0604020202020204" pitchFamily="34" charset="0"/>
              <a:buChar char="•"/>
            </a:pPr>
            <a:r>
              <a:rPr lang="en-CA" sz="2600" dirty="0"/>
              <a:t>Create a visualization tool</a:t>
            </a:r>
          </a:p>
          <a:p>
            <a:pPr marL="1054100" lvl="1" indent="-457200">
              <a:spcBef>
                <a:spcPts val="0"/>
              </a:spcBef>
              <a:buSzPts val="1400"/>
              <a:buFont typeface="Arial" panose="020B0604020202020204" pitchFamily="34" charset="0"/>
              <a:buChar char="•"/>
            </a:pPr>
            <a:r>
              <a:rPr lang="en-CA" sz="2600" dirty="0"/>
              <a:t>Aim to help users interact with model and data</a:t>
            </a:r>
          </a:p>
        </p:txBody>
      </p:sp>
      <p:sp>
        <p:nvSpPr>
          <p:cNvPr id="2" name="Slide Number Placeholder 1">
            <a:extLst>
              <a:ext uri="{FF2B5EF4-FFF2-40B4-BE49-F238E27FC236}">
                <a16:creationId xmlns:a16="http://schemas.microsoft.com/office/drawing/2014/main" id="{A14A81B5-F300-1041-B547-E3FED106BD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057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745F0C-BC83-CB4F-AD2F-E968C951121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76;p16">
            <a:extLst>
              <a:ext uri="{FF2B5EF4-FFF2-40B4-BE49-F238E27FC236}">
                <a16:creationId xmlns:a16="http://schemas.microsoft.com/office/drawing/2014/main" id="{F29B928A-C776-3946-A8A6-B22F785982F6}"/>
              </a:ext>
            </a:extLst>
          </p:cNvPr>
          <p:cNvSpPr txBox="1">
            <a:spLocks noGrp="1"/>
          </p:cNvSpPr>
          <p:nvPr>
            <p:ph type="title"/>
          </p:nvPr>
        </p:nvSpPr>
        <p:spPr>
          <a:xfrm>
            <a:off x="1193219" y="310145"/>
            <a:ext cx="8520600" cy="572700"/>
          </a:xfrm>
          <a:prstGeom prst="rect">
            <a:avLst/>
          </a:prstGeom>
        </p:spPr>
        <p:txBody>
          <a:bodyPr spcFirstLastPara="1" wrap="square" lIns="91425" tIns="91425" rIns="91425" bIns="91425" anchor="t" anchorCtr="0">
            <a:noAutofit/>
          </a:bodyPr>
          <a:lstStyle/>
          <a:p>
            <a:pPr lvl="0">
              <a:spcBef>
                <a:spcPts val="0"/>
              </a:spcBef>
            </a:pPr>
            <a:r>
              <a:rPr lang="en" dirty="0"/>
              <a:t>Specific Objectives</a:t>
            </a:r>
            <a:endParaRPr dirty="0"/>
          </a:p>
        </p:txBody>
      </p:sp>
      <p:sp>
        <p:nvSpPr>
          <p:cNvPr id="7" name="Google Shape;77;p16">
            <a:extLst>
              <a:ext uri="{FF2B5EF4-FFF2-40B4-BE49-F238E27FC236}">
                <a16:creationId xmlns:a16="http://schemas.microsoft.com/office/drawing/2014/main" id="{477DF9DE-102A-4041-AD3D-280E2114BA5E}"/>
              </a:ext>
            </a:extLst>
          </p:cNvPr>
          <p:cNvSpPr txBox="1">
            <a:spLocks/>
          </p:cNvSpPr>
          <p:nvPr/>
        </p:nvSpPr>
        <p:spPr>
          <a:xfrm>
            <a:off x="1193219" y="1370117"/>
            <a:ext cx="1018988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Data preprocessing</a:t>
            </a:r>
          </a:p>
          <a:p>
            <a:pPr marL="971550" lvl="1" indent="-457200">
              <a:spcBef>
                <a:spcPts val="0"/>
              </a:spcBef>
              <a:buSzPts val="1800"/>
              <a:buFont typeface="Arial" panose="020B0604020202020204" pitchFamily="34" charset="0"/>
              <a:buChar char="•"/>
            </a:pPr>
            <a:r>
              <a:rPr lang="en-CA" sz="2200" dirty="0"/>
              <a:t>Transform and store data in a well-defined and reproducible structure</a:t>
            </a:r>
          </a:p>
          <a:p>
            <a:pPr marL="571500" lvl="0" indent="-457200">
              <a:spcBef>
                <a:spcPts val="0"/>
              </a:spcBef>
              <a:buSzPts val="1800"/>
              <a:buFont typeface="Arial" panose="020B0604020202020204" pitchFamily="34" charset="0"/>
              <a:buChar char="•"/>
            </a:pPr>
            <a:r>
              <a:rPr lang="en-CA" sz="2600" dirty="0"/>
              <a:t>Model development</a:t>
            </a:r>
          </a:p>
          <a:p>
            <a:pPr marL="971550" lvl="1" indent="-457200">
              <a:spcBef>
                <a:spcPts val="0"/>
              </a:spcBef>
              <a:buSzPts val="1800"/>
              <a:buFont typeface="Arial" panose="020B0604020202020204" pitchFamily="34" charset="0"/>
              <a:buChar char="•"/>
            </a:pPr>
            <a:r>
              <a:rPr lang="en-CA" sz="2200" dirty="0"/>
              <a:t>Extract features from image</a:t>
            </a:r>
          </a:p>
          <a:p>
            <a:pPr marL="971550" lvl="1" indent="-457200">
              <a:spcBef>
                <a:spcPts val="0"/>
              </a:spcBef>
              <a:buSzPts val="1800"/>
              <a:buFont typeface="Arial" panose="020B0604020202020204" pitchFamily="34" charset="0"/>
              <a:buChar char="•"/>
            </a:pPr>
            <a:r>
              <a:rPr lang="en-CA" sz="2200" dirty="0"/>
              <a:t>Generate sentence from features</a:t>
            </a:r>
          </a:p>
          <a:p>
            <a:pPr marL="571500" lvl="0" indent="-457200">
              <a:spcBef>
                <a:spcPts val="0"/>
              </a:spcBef>
              <a:buSzPts val="1800"/>
              <a:buFont typeface="Arial" panose="020B0604020202020204" pitchFamily="34" charset="0"/>
              <a:buChar char="•"/>
            </a:pPr>
            <a:r>
              <a:rPr lang="en-CA" sz="2600" dirty="0"/>
              <a:t>Model evaluation</a:t>
            </a:r>
          </a:p>
          <a:p>
            <a:pPr marL="971550" lvl="1" indent="-457200">
              <a:spcBef>
                <a:spcPts val="0"/>
              </a:spcBef>
              <a:buSzPts val="1800"/>
              <a:buFont typeface="Arial" panose="020B0604020202020204" pitchFamily="34" charset="0"/>
              <a:buChar char="•"/>
            </a:pPr>
            <a:r>
              <a:rPr lang="en-CA" sz="2200" dirty="0">
                <a:solidFill>
                  <a:srgbClr val="434343"/>
                </a:solidFill>
                <a:highlight>
                  <a:srgbClr val="FFFFFF"/>
                </a:highlight>
              </a:rPr>
              <a:t>Apply n-gram based and semantic similarity based evaluation metrics</a:t>
            </a:r>
            <a:endParaRPr lang="en-CA" sz="2200" dirty="0">
              <a:solidFill>
                <a:srgbClr val="434343"/>
              </a:solidFill>
            </a:endParaRPr>
          </a:p>
          <a:p>
            <a:pPr marL="571500" lvl="0" indent="-457200">
              <a:spcBef>
                <a:spcPts val="0"/>
              </a:spcBef>
              <a:buSzPts val="1800"/>
              <a:buFont typeface="Arial" panose="020B0604020202020204" pitchFamily="34" charset="0"/>
              <a:buChar char="•"/>
            </a:pPr>
            <a:r>
              <a:rPr lang="en-CA" sz="2600" dirty="0"/>
              <a:t>Visualization</a:t>
            </a:r>
          </a:p>
          <a:p>
            <a:pPr marL="971550" lvl="1" indent="-457200">
              <a:spcBef>
                <a:spcPts val="0"/>
              </a:spcBef>
              <a:buSzPts val="1800"/>
              <a:buFont typeface="Arial" panose="020B0604020202020204" pitchFamily="34" charset="0"/>
              <a:buChar char="•"/>
            </a:pPr>
            <a:r>
              <a:rPr lang="en-CA" sz="2200" dirty="0"/>
              <a:t>Generate captions for unseen user uploaded images, and upload results to the database</a:t>
            </a:r>
          </a:p>
          <a:p>
            <a:pPr marL="971550" lvl="1" indent="-457200">
              <a:spcBef>
                <a:spcPts val="0"/>
              </a:spcBef>
              <a:buSzPts val="1800"/>
              <a:buFont typeface="Arial" panose="020B0604020202020204" pitchFamily="34" charset="0"/>
              <a:buChar char="•"/>
            </a:pPr>
            <a:r>
              <a:rPr lang="en-CA" sz="2200" dirty="0"/>
              <a:t>View previously generated image/caption pairs and evaluation scores</a:t>
            </a:r>
          </a:p>
          <a:p>
            <a:pPr marL="571500" indent="-457200">
              <a:spcBef>
                <a:spcPts val="0"/>
              </a:spcBef>
              <a:buSzPts val="1800"/>
              <a:buFont typeface="Arial" panose="020B0604020202020204" pitchFamily="34" charset="0"/>
              <a:buChar char="•"/>
            </a:pPr>
            <a:endParaRPr lang="en-CA" sz="2600" dirty="0"/>
          </a:p>
        </p:txBody>
      </p:sp>
      <p:sp>
        <p:nvSpPr>
          <p:cNvPr id="2" name="Slide Number Placeholder 1">
            <a:extLst>
              <a:ext uri="{FF2B5EF4-FFF2-40B4-BE49-F238E27FC236}">
                <a16:creationId xmlns:a16="http://schemas.microsoft.com/office/drawing/2014/main" id="{9AB7A5D4-29CE-FF44-BF4A-4E59F1BB414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234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4B02FB-0D77-3D4E-8604-9A0E5701254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82;p17">
            <a:extLst>
              <a:ext uri="{FF2B5EF4-FFF2-40B4-BE49-F238E27FC236}">
                <a16:creationId xmlns:a16="http://schemas.microsoft.com/office/drawing/2014/main" id="{39888800-1A64-C04A-989B-88E4F9F22D5E}"/>
              </a:ext>
            </a:extLst>
          </p:cNvPr>
          <p:cNvSpPr txBox="1">
            <a:spLocks noGrp="1"/>
          </p:cNvSpPr>
          <p:nvPr>
            <p:ph type="title"/>
          </p:nvPr>
        </p:nvSpPr>
        <p:spPr>
          <a:xfrm>
            <a:off x="1193219" y="316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Description</a:t>
            </a:r>
            <a:endParaRPr dirty="0"/>
          </a:p>
        </p:txBody>
      </p:sp>
      <p:sp>
        <p:nvSpPr>
          <p:cNvPr id="7" name="Google Shape;83;p17">
            <a:extLst>
              <a:ext uri="{FF2B5EF4-FFF2-40B4-BE49-F238E27FC236}">
                <a16:creationId xmlns:a16="http://schemas.microsoft.com/office/drawing/2014/main" id="{254775E1-E34E-3E4C-9DA8-45ABDE31D28A}"/>
              </a:ext>
            </a:extLst>
          </p:cNvPr>
          <p:cNvSpPr txBox="1">
            <a:spLocks/>
          </p:cNvSpPr>
          <p:nvPr/>
        </p:nvSpPr>
        <p:spPr>
          <a:xfrm>
            <a:off x="847812" y="1422165"/>
            <a:ext cx="667857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There are three labeled datasets:</a:t>
            </a:r>
          </a:p>
          <a:p>
            <a:pPr marL="1028700" lvl="1" indent="-457200">
              <a:spcBef>
                <a:spcPts val="0"/>
              </a:spcBef>
              <a:buSzPts val="1800"/>
              <a:buFont typeface="Arial" panose="020B0604020202020204" pitchFamily="34" charset="0"/>
              <a:buChar char="•"/>
            </a:pPr>
            <a:r>
              <a:rPr lang="en-CA" sz="2200" dirty="0" err="1"/>
              <a:t>UCM_Captions</a:t>
            </a:r>
            <a:endParaRPr lang="en-CA" sz="2200" dirty="0"/>
          </a:p>
          <a:p>
            <a:pPr marL="1028700" lvl="1" indent="-457200">
              <a:spcBef>
                <a:spcPts val="0"/>
              </a:spcBef>
              <a:buSzPts val="1800"/>
              <a:buFont typeface="Arial" panose="020B0604020202020204" pitchFamily="34" charset="0"/>
              <a:buChar char="•"/>
            </a:pPr>
            <a:r>
              <a:rPr lang="en-CA" sz="2200" dirty="0"/>
              <a:t>RSICD (Remote Sensing Imaging Captioning Dataset)</a:t>
            </a:r>
          </a:p>
          <a:p>
            <a:pPr marL="1028700" lvl="1" indent="-457200">
              <a:spcBef>
                <a:spcPts val="0"/>
              </a:spcBef>
              <a:buSzPts val="1800"/>
              <a:buFont typeface="Arial" panose="020B0604020202020204" pitchFamily="34" charset="0"/>
              <a:buChar char="•"/>
            </a:pPr>
            <a:r>
              <a:rPr lang="en-CA" sz="2200" dirty="0" err="1"/>
              <a:t>Sydney_Captions</a:t>
            </a:r>
            <a:endParaRPr lang="en-CA" sz="2200" dirty="0"/>
          </a:p>
          <a:p>
            <a:pPr marL="571500" indent="-457200">
              <a:spcBef>
                <a:spcPts val="0"/>
              </a:spcBef>
              <a:buSzPts val="1800"/>
              <a:buFont typeface="Arial" panose="020B0604020202020204" pitchFamily="34" charset="0"/>
              <a:buChar char="•"/>
            </a:pPr>
            <a:r>
              <a:rPr lang="en-CA" sz="2600" dirty="0"/>
              <a:t>Total 13,634 Images</a:t>
            </a:r>
          </a:p>
          <a:p>
            <a:pPr marL="571500" indent="-457200">
              <a:spcBef>
                <a:spcPts val="0"/>
              </a:spcBef>
              <a:buSzPts val="1800"/>
              <a:buFont typeface="Arial" panose="020B0604020202020204" pitchFamily="34" charset="0"/>
              <a:buChar char="•"/>
            </a:pPr>
            <a:r>
              <a:rPr lang="en-CA" sz="2600" dirty="0"/>
              <a:t>Train/valid/test on </a:t>
            </a:r>
            <a:r>
              <a:rPr lang="en-CA" sz="2600" dirty="0" err="1"/>
              <a:t>UCM_Captions</a:t>
            </a:r>
            <a:r>
              <a:rPr lang="en-CA" sz="2600" dirty="0"/>
              <a:t> and RSICD</a:t>
            </a:r>
          </a:p>
          <a:p>
            <a:pPr marL="571500" indent="-457200">
              <a:spcBef>
                <a:spcPts val="0"/>
              </a:spcBef>
              <a:buSzPts val="1800"/>
              <a:buFont typeface="Arial" panose="020B0604020202020204" pitchFamily="34" charset="0"/>
              <a:buChar char="•"/>
            </a:pPr>
            <a:r>
              <a:rPr lang="en-CA" sz="2600" dirty="0"/>
              <a:t>Test on </a:t>
            </a:r>
            <a:r>
              <a:rPr lang="en-CA" sz="2600" dirty="0" err="1"/>
              <a:t>Sydney_Captions</a:t>
            </a:r>
            <a:r>
              <a:rPr lang="en-CA" sz="2600" dirty="0"/>
              <a:t> for generalization ability</a:t>
            </a:r>
          </a:p>
          <a:p>
            <a:pPr marL="114300" indent="0">
              <a:spcBef>
                <a:spcPts val="0"/>
              </a:spcBef>
              <a:buSzPts val="1800"/>
              <a:buNone/>
            </a:pPr>
            <a:endParaRPr lang="en-CA" sz="2600" dirty="0"/>
          </a:p>
          <a:p>
            <a:pPr marL="0" indent="0">
              <a:spcBef>
                <a:spcPts val="1600"/>
              </a:spcBef>
              <a:spcAft>
                <a:spcPts val="1600"/>
              </a:spcAft>
              <a:buNone/>
            </a:pPr>
            <a:endParaRPr lang="en-CA" sz="2600" dirty="0"/>
          </a:p>
        </p:txBody>
      </p:sp>
      <p:pic>
        <p:nvPicPr>
          <p:cNvPr id="8" name="Google Shape;84;p17">
            <a:extLst>
              <a:ext uri="{FF2B5EF4-FFF2-40B4-BE49-F238E27FC236}">
                <a16:creationId xmlns:a16="http://schemas.microsoft.com/office/drawing/2014/main" id="{468D9BC5-D169-014A-A2BA-16923A334567}"/>
              </a:ext>
            </a:extLst>
          </p:cNvPr>
          <p:cNvPicPr preferRelativeResize="0"/>
          <p:nvPr/>
        </p:nvPicPr>
        <p:blipFill rotWithShape="1">
          <a:blip r:embed="rId3">
            <a:alphaModFix/>
          </a:blip>
          <a:srcRect t="-3210" r="65413" b="17965"/>
          <a:stretch/>
        </p:blipFill>
        <p:spPr>
          <a:xfrm>
            <a:off x="7706513" y="888771"/>
            <a:ext cx="3292268" cy="2818465"/>
          </a:xfrm>
          <a:prstGeom prst="rect">
            <a:avLst/>
          </a:prstGeom>
          <a:noFill/>
          <a:ln>
            <a:noFill/>
          </a:ln>
        </p:spPr>
      </p:pic>
      <p:pic>
        <p:nvPicPr>
          <p:cNvPr id="9" name="Google Shape;84;p17">
            <a:extLst>
              <a:ext uri="{FF2B5EF4-FFF2-40B4-BE49-F238E27FC236}">
                <a16:creationId xmlns:a16="http://schemas.microsoft.com/office/drawing/2014/main" id="{6E6E5327-C080-724F-9251-A0FF892D37C7}"/>
              </a:ext>
            </a:extLst>
          </p:cNvPr>
          <p:cNvPicPr preferRelativeResize="0"/>
          <p:nvPr/>
        </p:nvPicPr>
        <p:blipFill rotWithShape="1">
          <a:blip r:embed="rId3">
            <a:alphaModFix/>
          </a:blip>
          <a:srcRect l="33094" r="322" b="45148"/>
          <a:stretch/>
        </p:blipFill>
        <p:spPr>
          <a:xfrm>
            <a:off x="7526384" y="2957759"/>
            <a:ext cx="4607169" cy="1721815"/>
          </a:xfrm>
          <a:prstGeom prst="rect">
            <a:avLst/>
          </a:prstGeom>
          <a:noFill/>
          <a:ln>
            <a:noFill/>
          </a:ln>
        </p:spPr>
      </p:pic>
      <p:sp>
        <p:nvSpPr>
          <p:cNvPr id="2" name="Slide Number Placeholder 1">
            <a:extLst>
              <a:ext uri="{FF2B5EF4-FFF2-40B4-BE49-F238E27FC236}">
                <a16:creationId xmlns:a16="http://schemas.microsoft.com/office/drawing/2014/main" id="{8924161D-9615-9A40-980E-9518300617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AA039ED-680F-6D43-9FE9-F9F3AF25B6C7}"/>
              </a:ext>
            </a:extLst>
          </p:cNvPr>
          <p:cNvSpPr/>
          <p:nvPr/>
        </p:nvSpPr>
        <p:spPr>
          <a:xfrm>
            <a:off x="847812" y="5969894"/>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[1]</a:t>
            </a:r>
          </a:p>
        </p:txBody>
      </p:sp>
    </p:spTree>
    <p:extLst>
      <p:ext uri="{BB962C8B-B14F-4D97-AF65-F5344CB8AC3E}">
        <p14:creationId xmlns:p14="http://schemas.microsoft.com/office/powerpoint/2010/main" val="9877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9078399-297B-6B4A-B52B-83E0E5490FE2}"/>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FEA2C75-6089-4642-8074-3C541930AC34}"/>
              </a:ext>
            </a:extLst>
          </p:cNvPr>
          <p:cNvSpPr>
            <a:spLocks noGrp="1"/>
          </p:cNvSpPr>
          <p:nvPr>
            <p:ph type="title"/>
          </p:nvPr>
        </p:nvSpPr>
        <p:spPr>
          <a:xfrm>
            <a:off x="1231141" y="1323109"/>
            <a:ext cx="10515600" cy="1325563"/>
          </a:xfrm>
        </p:spPr>
        <p:txBody>
          <a:bodyPr>
            <a:normAutofit/>
          </a:bodyPr>
          <a:lstStyle/>
          <a:p>
            <a:r>
              <a:rPr lang="en-US" sz="2800" i="1" dirty="0"/>
              <a:t>Baseline Model Architecture  (CNN + LSTM)</a:t>
            </a:r>
          </a:p>
        </p:txBody>
      </p:sp>
      <p:pic>
        <p:nvPicPr>
          <p:cNvPr id="7" name="Picture 6" descr="A screenshot of a cell phone&#10;&#10;Description automatically generated">
            <a:extLst>
              <a:ext uri="{FF2B5EF4-FFF2-40B4-BE49-F238E27FC236}">
                <a16:creationId xmlns:a16="http://schemas.microsoft.com/office/drawing/2014/main" id="{0FE76790-935D-7741-AAA8-02B2678BE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01" y="2525152"/>
            <a:ext cx="10857396" cy="2608486"/>
          </a:xfrm>
          <a:prstGeom prst="rect">
            <a:avLst/>
          </a:prstGeom>
        </p:spPr>
      </p:pic>
      <p:sp>
        <p:nvSpPr>
          <p:cNvPr id="8" name="TextBox 7">
            <a:extLst>
              <a:ext uri="{FF2B5EF4-FFF2-40B4-BE49-F238E27FC236}">
                <a16:creationId xmlns:a16="http://schemas.microsoft.com/office/drawing/2014/main" id="{B559FA7F-6453-2F4F-AE80-3EAC3B3D1766}"/>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Slide Number Placeholder 1">
            <a:extLst>
              <a:ext uri="{FF2B5EF4-FFF2-40B4-BE49-F238E27FC236}">
                <a16:creationId xmlns:a16="http://schemas.microsoft.com/office/drawing/2014/main" id="{FE67722D-2AC6-D845-A22E-115939E80F6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70630D2-E3D9-D24B-BA25-0E7FE48FD492}"/>
              </a:ext>
            </a:extLst>
          </p:cNvPr>
          <p:cNvSpPr/>
          <p:nvPr/>
        </p:nvSpPr>
        <p:spPr>
          <a:xfrm>
            <a:off x="1231141" y="5851969"/>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[2]</a:t>
            </a:r>
          </a:p>
        </p:txBody>
      </p:sp>
    </p:spTree>
    <p:extLst>
      <p:ext uri="{BB962C8B-B14F-4D97-AF65-F5344CB8AC3E}">
        <p14:creationId xmlns:p14="http://schemas.microsoft.com/office/powerpoint/2010/main" val="42710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94B46A0-CB26-2042-BD48-4182A79BB79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C129D1D-A3B8-6A49-BCA5-0632D603CA12}"/>
              </a:ext>
            </a:extLst>
          </p:cNvPr>
          <p:cNvSpPr>
            <a:spLocks noGrp="1"/>
          </p:cNvSpPr>
          <p:nvPr>
            <p:ph type="title"/>
          </p:nvPr>
        </p:nvSpPr>
        <p:spPr>
          <a:xfrm>
            <a:off x="1231141" y="1537433"/>
            <a:ext cx="10515600" cy="1325563"/>
          </a:xfrm>
        </p:spPr>
        <p:txBody>
          <a:bodyPr>
            <a:normAutofit/>
          </a:bodyPr>
          <a:lstStyle/>
          <a:p>
            <a:r>
              <a:rPr lang="en-US" sz="2800" b="1" i="1" dirty="0"/>
              <a:t>Attention Model </a:t>
            </a:r>
            <a:r>
              <a:rPr lang="en-US" sz="2800" i="1" dirty="0"/>
              <a:t>Architecture</a:t>
            </a:r>
            <a:r>
              <a:rPr lang="en-US" sz="2800" b="1" i="1" dirty="0"/>
              <a:t> (CNN + Attention + LSTM)</a:t>
            </a:r>
          </a:p>
        </p:txBody>
      </p:sp>
      <p:pic>
        <p:nvPicPr>
          <p:cNvPr id="7" name="Picture 6" descr="A screenshot of a cell phone&#10;&#10;Description automatically generated">
            <a:extLst>
              <a:ext uri="{FF2B5EF4-FFF2-40B4-BE49-F238E27FC236}">
                <a16:creationId xmlns:a16="http://schemas.microsoft.com/office/drawing/2014/main" id="{10D8554C-A547-254A-A7D3-D9C58A1D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30" y="2448339"/>
            <a:ext cx="9585932" cy="3244604"/>
          </a:xfrm>
          <a:prstGeom prst="rect">
            <a:avLst/>
          </a:prstGeom>
        </p:spPr>
      </p:pic>
      <p:sp>
        <p:nvSpPr>
          <p:cNvPr id="8" name="TextBox 7">
            <a:extLst>
              <a:ext uri="{FF2B5EF4-FFF2-40B4-BE49-F238E27FC236}">
                <a16:creationId xmlns:a16="http://schemas.microsoft.com/office/drawing/2014/main" id="{BC0CCE37-34E2-4A44-B8BA-7F3D8990FF3D}"/>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9" name="Rectangle 8">
            <a:extLst>
              <a:ext uri="{FF2B5EF4-FFF2-40B4-BE49-F238E27FC236}">
                <a16:creationId xmlns:a16="http://schemas.microsoft.com/office/drawing/2014/main" id="{11A661CF-35F1-4213-81C4-E0E83E130934}"/>
              </a:ext>
            </a:extLst>
          </p:cNvPr>
          <p:cNvSpPr/>
          <p:nvPr/>
        </p:nvSpPr>
        <p:spPr>
          <a:xfrm>
            <a:off x="1231141" y="5887134"/>
            <a:ext cx="6789174" cy="323165"/>
          </a:xfrm>
          <a:prstGeom prst="rect">
            <a:avLst/>
          </a:prstGeom>
        </p:spPr>
        <p:txBody>
          <a:bodyPr wrap="square">
            <a:spAutoFit/>
          </a:bodyPr>
          <a:lstStyle/>
          <a:p>
            <a:r>
              <a:rPr lang="en-US" sz="1500" dirty="0">
                <a:solidFill>
                  <a:schemeClr val="bg1">
                    <a:lumMod val="50000"/>
                  </a:schemeClr>
                </a:solidFill>
              </a:rPr>
              <a:t>Sources: Image adapted from Zhang, X. et al. (2019) [3]</a:t>
            </a:r>
            <a:r>
              <a:rPr lang="fr-FR" sz="1500" dirty="0">
                <a:solidFill>
                  <a:schemeClr val="bg1">
                    <a:lumMod val="50000"/>
                  </a:schemeClr>
                </a:solidFill>
              </a:rPr>
              <a:t> </a:t>
            </a:r>
            <a:endParaRPr lang="en-US" sz="1500" dirty="0">
              <a:solidFill>
                <a:schemeClr val="bg1">
                  <a:lumMod val="50000"/>
                </a:schemeClr>
              </a:solidFill>
            </a:endParaRPr>
          </a:p>
        </p:txBody>
      </p:sp>
      <p:sp>
        <p:nvSpPr>
          <p:cNvPr id="2" name="Slide Number Placeholder 1">
            <a:extLst>
              <a:ext uri="{FF2B5EF4-FFF2-40B4-BE49-F238E27FC236}">
                <a16:creationId xmlns:a16="http://schemas.microsoft.com/office/drawing/2014/main" id="{85486DAB-2D16-F74A-957C-A8A2ACE29A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5303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468BADA-6214-2F4E-82E1-BD782A864F2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39A8B78-DCA6-C94F-A8BC-62FB5C8B1977}"/>
              </a:ext>
            </a:extLst>
          </p:cNvPr>
          <p:cNvSpPr>
            <a:spLocks noGrp="1"/>
          </p:cNvSpPr>
          <p:nvPr>
            <p:ph type="title"/>
          </p:nvPr>
        </p:nvSpPr>
        <p:spPr>
          <a:xfrm>
            <a:off x="1231142" y="1327050"/>
            <a:ext cx="11841480" cy="1325563"/>
          </a:xfrm>
        </p:spPr>
        <p:txBody>
          <a:bodyPr>
            <a:normAutofit/>
          </a:bodyPr>
          <a:lstStyle/>
          <a:p>
            <a:r>
              <a:rPr lang="en-US" sz="2800" b="1" i="1" dirty="0"/>
              <a:t>Multi Attention Model </a:t>
            </a:r>
            <a:r>
              <a:rPr lang="en-US" sz="2800" i="1" dirty="0"/>
              <a:t>Architecture </a:t>
            </a:r>
            <a:r>
              <a:rPr lang="en-US" sz="2800" b="1" i="1" dirty="0"/>
              <a:t>(CNN + Multi-Attention+ LSTM)</a:t>
            </a:r>
          </a:p>
        </p:txBody>
      </p:sp>
      <p:pic>
        <p:nvPicPr>
          <p:cNvPr id="7" name="Picture 6" descr="A close up of a map&#10;&#10;Description automatically generated">
            <a:extLst>
              <a:ext uri="{FF2B5EF4-FFF2-40B4-BE49-F238E27FC236}">
                <a16:creationId xmlns:a16="http://schemas.microsoft.com/office/drawing/2014/main" id="{A4BB2111-72DB-F14E-9360-1EDF1801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573" y="2102033"/>
            <a:ext cx="8113341" cy="3851702"/>
          </a:xfrm>
          <a:prstGeom prst="rect">
            <a:avLst/>
          </a:prstGeom>
        </p:spPr>
      </p:pic>
      <p:sp>
        <p:nvSpPr>
          <p:cNvPr id="8" name="TextBox 7">
            <a:extLst>
              <a:ext uri="{FF2B5EF4-FFF2-40B4-BE49-F238E27FC236}">
                <a16:creationId xmlns:a16="http://schemas.microsoft.com/office/drawing/2014/main" id="{C8D2FC01-E7F6-BF41-8E26-19338B3459B1}"/>
              </a:ext>
            </a:extLst>
          </p:cNvPr>
          <p:cNvSpPr txBox="1"/>
          <p:nvPr/>
        </p:nvSpPr>
        <p:spPr>
          <a:xfrm>
            <a:off x="1231142" y="357555"/>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Rectangle 1">
            <a:extLst>
              <a:ext uri="{FF2B5EF4-FFF2-40B4-BE49-F238E27FC236}">
                <a16:creationId xmlns:a16="http://schemas.microsoft.com/office/drawing/2014/main" id="{3A7C62BE-1B81-45E4-8798-A8AAC201B5BF}"/>
              </a:ext>
            </a:extLst>
          </p:cNvPr>
          <p:cNvSpPr/>
          <p:nvPr/>
        </p:nvSpPr>
        <p:spPr>
          <a:xfrm>
            <a:off x="1231142" y="5943992"/>
            <a:ext cx="6789174" cy="323165"/>
          </a:xfrm>
          <a:prstGeom prst="rect">
            <a:avLst/>
          </a:prstGeom>
        </p:spPr>
        <p:txBody>
          <a:bodyPr wrap="square">
            <a:spAutoFit/>
          </a:bodyPr>
          <a:lstStyle/>
          <a:p>
            <a:r>
              <a:rPr lang="en-US" sz="1500" dirty="0">
                <a:solidFill>
                  <a:schemeClr val="bg1">
                    <a:lumMod val="50000"/>
                  </a:schemeClr>
                </a:solidFill>
              </a:rPr>
              <a:t>Sources: Image adapted from Li, Y. et al. (2020) [4]</a:t>
            </a:r>
          </a:p>
        </p:txBody>
      </p:sp>
      <p:sp>
        <p:nvSpPr>
          <p:cNvPr id="3" name="Slide Number Placeholder 2">
            <a:extLst>
              <a:ext uri="{FF2B5EF4-FFF2-40B4-BE49-F238E27FC236}">
                <a16:creationId xmlns:a16="http://schemas.microsoft.com/office/drawing/2014/main" id="{5B81E999-83BD-DC47-A4A7-1B599B2792E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39758577"/>
      </p:ext>
    </p:extLst>
  </p:cSld>
  <p:clrMapOvr>
    <a:masterClrMapping/>
  </p:clrMapOvr>
</p:sld>
</file>

<file path=ppt/theme/theme1.xml><?xml version="1.0" encoding="utf-8"?>
<a:theme xmlns:a="http://schemas.openxmlformats.org/drawingml/2006/main" name="4_MDA_Master_16x9_presentation Final">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2172</Words>
  <Application>Microsoft Office PowerPoint</Application>
  <PresentationFormat>Widescreen</PresentationFormat>
  <Paragraphs>245</Paragraphs>
  <Slides>28</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Baskerville</vt:lpstr>
      <vt:lpstr>Big Caslon Medium</vt:lpstr>
      <vt:lpstr>Arial</vt:lpstr>
      <vt:lpstr>Calibri</vt:lpstr>
      <vt:lpstr>Calibri Light</vt:lpstr>
      <vt:lpstr>Courier New</vt:lpstr>
      <vt:lpstr>Rockwell Nova</vt:lpstr>
      <vt:lpstr>4_MDA_Master_16x9_presentation Final</vt:lpstr>
      <vt:lpstr>Custom Design</vt:lpstr>
      <vt:lpstr>Image Captioning of Earth Observation Imagery MDS-MDA Joint Capstone Project</vt:lpstr>
      <vt:lpstr>MDA</vt:lpstr>
      <vt:lpstr>Data Science Problem and Motivation</vt:lpstr>
      <vt:lpstr>Overall Goal</vt:lpstr>
      <vt:lpstr>Specific Objectives</vt:lpstr>
      <vt:lpstr>Data Description</vt:lpstr>
      <vt:lpstr>Baseline Model Architecture  (CNN + LSTM)</vt:lpstr>
      <vt:lpstr>Attention Model Architecture (CNN + Attention + LSTM)</vt:lpstr>
      <vt:lpstr>Multi Attention Model Architecture (CNN + Multi-Attention+ LSTM)</vt:lpstr>
      <vt:lpstr>Data Science Techniques: Transfer Learning</vt:lpstr>
      <vt:lpstr>Data Science Techniques: Evaluation Metrics</vt:lpstr>
      <vt:lpstr>Data Science Techniques: Evaluation Metrics</vt:lpstr>
      <vt:lpstr>The Baseline Model Shows The Best Performance</vt:lpstr>
      <vt:lpstr>Models Show Poor Generalization Capabilities</vt:lpstr>
      <vt:lpstr>Other considerations</vt:lpstr>
      <vt:lpstr>Future Improvements</vt:lpstr>
      <vt:lpstr>Final Data Product</vt:lpstr>
      <vt:lpstr>Product Pipeline</vt:lpstr>
      <vt:lpstr>Final Data Product: Database</vt:lpstr>
      <vt:lpstr>Final Data Product: Deep Learning Model</vt:lpstr>
      <vt:lpstr>Client’s Needs </vt:lpstr>
      <vt:lpstr>Final Data Product: Visualization Tool </vt:lpstr>
      <vt:lpstr>Visualization Tool Showcasing</vt:lpstr>
      <vt:lpstr>Conclusion</vt:lpstr>
      <vt:lpstr>PowerPoint Presentation</vt:lpstr>
      <vt:lpstr>Recommendations</vt:lpstr>
      <vt:lpstr>References</vt:lpstr>
      <vt:lpstr>PowerPoint Presentation</vt:lpstr>
    </vt:vector>
  </TitlesOfParts>
  <Company>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Swartman, Leslie</dc:creator>
  <cp:lastModifiedBy>Fanli Zhou</cp:lastModifiedBy>
  <cp:revision>18</cp:revision>
  <dcterms:created xsi:type="dcterms:W3CDTF">2020-04-13T15:35:09Z</dcterms:created>
  <dcterms:modified xsi:type="dcterms:W3CDTF">2020-06-18T18:05:53Z</dcterms:modified>
</cp:coreProperties>
</file>